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56"/>
  </p:notesMasterIdLst>
  <p:sldIdLst>
    <p:sldId id="300" r:id="rId3"/>
    <p:sldId id="323" r:id="rId4"/>
    <p:sldId id="302" r:id="rId5"/>
    <p:sldId id="259" r:id="rId6"/>
    <p:sldId id="354" r:id="rId7"/>
    <p:sldId id="303" r:id="rId8"/>
    <p:sldId id="386" r:id="rId9"/>
    <p:sldId id="387" r:id="rId10"/>
    <p:sldId id="388" r:id="rId11"/>
    <p:sldId id="389" r:id="rId12"/>
    <p:sldId id="304" r:id="rId13"/>
    <p:sldId id="393" r:id="rId14"/>
    <p:sldId id="341" r:id="rId15"/>
    <p:sldId id="401" r:id="rId16"/>
    <p:sldId id="1848" r:id="rId17"/>
    <p:sldId id="1856" r:id="rId18"/>
    <p:sldId id="1769" r:id="rId19"/>
    <p:sldId id="1795" r:id="rId20"/>
    <p:sldId id="1857" r:id="rId21"/>
    <p:sldId id="1858" r:id="rId22"/>
    <p:sldId id="1855" r:id="rId23"/>
    <p:sldId id="320" r:id="rId24"/>
    <p:sldId id="1867" r:id="rId25"/>
    <p:sldId id="1874" r:id="rId26"/>
    <p:sldId id="1778" r:id="rId27"/>
    <p:sldId id="428" r:id="rId28"/>
    <p:sldId id="1870" r:id="rId29"/>
    <p:sldId id="322" r:id="rId30"/>
    <p:sldId id="321" r:id="rId31"/>
    <p:sldId id="317" r:id="rId32"/>
    <p:sldId id="1875" r:id="rId33"/>
    <p:sldId id="316" r:id="rId34"/>
    <p:sldId id="379" r:id="rId35"/>
    <p:sldId id="380" r:id="rId36"/>
    <p:sldId id="381" r:id="rId37"/>
    <p:sldId id="382" r:id="rId38"/>
    <p:sldId id="357" r:id="rId39"/>
    <p:sldId id="356" r:id="rId40"/>
    <p:sldId id="391" r:id="rId41"/>
    <p:sldId id="1865" r:id="rId42"/>
    <p:sldId id="438" r:id="rId43"/>
    <p:sldId id="439" r:id="rId44"/>
    <p:sldId id="319" r:id="rId45"/>
    <p:sldId id="355" r:id="rId46"/>
    <p:sldId id="358" r:id="rId47"/>
    <p:sldId id="359" r:id="rId48"/>
    <p:sldId id="318" r:id="rId49"/>
    <p:sldId id="315" r:id="rId50"/>
    <p:sldId id="390" r:id="rId51"/>
    <p:sldId id="362" r:id="rId52"/>
    <p:sldId id="363" r:id="rId53"/>
    <p:sldId id="365" r:id="rId54"/>
    <p:sldId id="39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4" autoAdjust="0"/>
    <p:restoredTop sz="86355" autoAdjust="0"/>
  </p:normalViewPr>
  <p:slideViewPr>
    <p:cSldViewPr snapToGrid="0">
      <p:cViewPr varScale="1">
        <p:scale>
          <a:sx n="71" d="100"/>
          <a:sy n="71" d="100"/>
        </p:scale>
        <p:origin x="137" y="26"/>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6840" units="cm"/>
          <inkml:channel name="Y" type="integer" max="2000" units="cm"/>
          <inkml:channel name="T" type="integer" max="2.14748E9" units="dev"/>
        </inkml:traceFormat>
        <inkml:channelProperties>
          <inkml:channelProperty channel="X" name="resolution" value="240" units="1/cm"/>
          <inkml:channelProperty channel="Y" name="resolution" value="105.26316" units="1/cm"/>
          <inkml:channelProperty channel="T" name="resolution" value="1" units="1/dev"/>
        </inkml:channelProperties>
      </inkml:inkSource>
      <inkml:timestamp xml:id="ts0" timeString="2018-10-24T14:29:56.428"/>
    </inkml:context>
    <inkml:brush xml:id="br0">
      <inkml:brushProperty name="width" value="0.05292" units="cm"/>
      <inkml:brushProperty name="height" value="0.05292" units="cm"/>
      <inkml:brushProperty name="color" value="#FF0000"/>
    </inkml:brush>
  </inkml:definitions>
  <inkml:trace contextRef="#ctx0" brushRef="#br0">18732 17022 0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ortal.azure.com/#create/Microsoft.Template/uri/https%3A%2F%2Fraw.githubusercontent.com%2FAzure%2Fazure-quickstart-templates%2Fmaster%2Fsap-3-tier-marketplace-image-multi-sid-db%2Fazuredeploy.js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10</a:t>
            </a:fld>
            <a:endParaRPr lang="en-US" dirty="0"/>
          </a:p>
        </p:txBody>
      </p:sp>
    </p:spTree>
    <p:extLst>
      <p:ext uri="{BB962C8B-B14F-4D97-AF65-F5344CB8AC3E}">
        <p14:creationId xmlns:p14="http://schemas.microsoft.com/office/powerpoint/2010/main" val="240577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solutions for the case study include</a:t>
            </a:r>
            <a:r>
              <a:rPr lang="en-US" baseline="0" dirty="0"/>
              <a:t> </a:t>
            </a:r>
            <a:r>
              <a:rPr lang="en-US" dirty="0"/>
              <a:t>virtual machines, virtual networks, VPN gateway, hybrid connectivity, load balancers, and storage, as well as SAP on Azure, with more information available via https://aka.ms/sapazure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2872625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C4A8A-EB85-48C7-B4E2-8B03D9E9FFB3}" type="slidenum">
              <a:rPr lang="en-US" smtClean="0"/>
              <a:t>14</a:t>
            </a:fld>
            <a:endParaRPr lang="en-US"/>
          </a:p>
        </p:txBody>
      </p:sp>
    </p:spTree>
    <p:extLst>
      <p:ext uri="{BB962C8B-B14F-4D97-AF65-F5344CB8AC3E}">
        <p14:creationId xmlns:p14="http://schemas.microsoft.com/office/powerpoint/2010/main" val="1888921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 M-series</a:t>
            </a:r>
            <a:r>
              <a:rPr lang="en-US" baseline="0" dirty="0"/>
              <a:t> is the largest instance size with up to 128 virtual </a:t>
            </a:r>
            <a:r>
              <a:rPr lang="en-US" baseline="0" dirty="0" err="1"/>
              <a:t>cpu’s</a:t>
            </a:r>
            <a:r>
              <a:rPr lang="en-US" baseline="0" dirty="0"/>
              <a:t> (VCPUs). These instances support premium storage for low latency workloads and are designed for the largest enterprise workloads.  These have huge RAM sizes from 1.75TB to 4.0TB of RAM!</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15</a:t>
            </a:fld>
            <a:endParaRPr lang="en-US"/>
          </a:p>
        </p:txBody>
      </p:sp>
    </p:spTree>
    <p:extLst>
      <p:ext uri="{BB962C8B-B14F-4D97-AF65-F5344CB8AC3E}">
        <p14:creationId xmlns:p14="http://schemas.microsoft.com/office/powerpoint/2010/main" val="86896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0352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737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28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option delivers the core functionality without SAP HANA high availability and disaster recovery capabilities. It accommodates a hybrid scenario, with the customer’s on-premises corporate network and an Azure datacenter in the East US 2 region. For cross-premises connectivity, it leverages the MPLS-based ExpressRoute circuit.     The solution also includes a standalone HANA production database running on a Standard M128s, memory-optimized Azure VM. The Azure VM is configured with two P30 disks, striped into a single volume hosting data files, which deliver total of 2 TB of disk space and 400 MB/s throughput. Logs are stored on a volume residing on two P15 disks that deliver combined 512 GB of disk space and 250 MB/s throughput. The shared HANA volume uses one P30 disk, with 1 TB of disk space and 200 MB/s throughput.    In addition to the Azure VM hosting HANA DB, the solution includes a pair of Azure VMs virtual machines that serve as the ASCS and the application servers. This satisfies the customer requirement, according to which the Business Warehouse application servers must be able to handle 15,000 SAPS. Two E8_v3 Azure VMs give us total of 18,512 SAPS.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825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400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option delivers the same core functionality as the first option but, in addition, it provides high availability for the SAP HANA components. This is accomplished by provisioning two identically configured M128s Azure VM into the same </a:t>
            </a:r>
            <a:r>
              <a:rPr lang="en-US" sz="1200" kern="1200" dirty="0" err="1">
                <a:solidFill>
                  <a:schemeClr val="tx1"/>
                </a:solidFill>
                <a:effectLst/>
                <a:latin typeface="+mn-lt"/>
                <a:ea typeface="+mn-ea"/>
                <a:cs typeface="+mn-cs"/>
              </a:rPr>
              <a:t>availabilty</a:t>
            </a:r>
            <a:r>
              <a:rPr lang="en-US" sz="1200" kern="1200" dirty="0">
                <a:solidFill>
                  <a:schemeClr val="tx1"/>
                </a:solidFill>
                <a:effectLst/>
                <a:latin typeface="+mn-lt"/>
                <a:ea typeface="+mn-ea"/>
                <a:cs typeface="+mn-cs"/>
              </a:rPr>
              <a:t> set. The two Azure VMs form the database tier and host two identically configured HANA instances replicating synchronously with each other by using HANA System Replication. Implementing high availability in the application tier involves provisioning two pairs of Azure VMs, with each pair in its own availability set. The first pair consists of two E2_v3 Azure VMs hosting SAP ASCS and NFS components. The second pair consists of a two E8_v3 Azure VMs, forming a Linux-based cluster, hosting the application servers and delivering total of 17,512 SAPS.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2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13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3779697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defRPr/>
            </a:pPr>
            <a:r>
              <a:rPr lang="en-US" sz="2400" dirty="0">
                <a:solidFill>
                  <a:schemeClr val="tx1"/>
                </a:solidFill>
              </a:rPr>
              <a:t>Provision Azure infrastructure and two Azure Linux VMs (SLES-for-SAP Applications 12 SP1) using the Azure Resource Manager model</a:t>
            </a:r>
          </a:p>
          <a:p>
            <a:pPr marL="566598" lvl="1" indent="-171450">
              <a:defRPr/>
            </a:pPr>
            <a:r>
              <a:rPr lang="en-US" sz="1800" dirty="0">
                <a:solidFill>
                  <a:schemeClr val="tx1"/>
                </a:solidFill>
              </a:rPr>
              <a:t>The same virtual network, subnet, and availability set, separate Premium Storage accounts</a:t>
            </a:r>
          </a:p>
          <a:p>
            <a:pPr marL="566598" lvl="1" indent="-171450">
              <a:defRPr/>
            </a:pPr>
            <a:r>
              <a:rPr lang="en-US" sz="1800" dirty="0">
                <a:solidFill>
                  <a:schemeClr val="tx1"/>
                </a:solidFill>
              </a:rPr>
              <a:t>Attach Azure Premium storage disks to each VM</a:t>
            </a:r>
          </a:p>
          <a:p>
            <a:pPr marL="566598" lvl="1" indent="-171450">
              <a:defRPr/>
            </a:pPr>
            <a:r>
              <a:rPr lang="en-US" sz="1800" dirty="0">
                <a:solidFill>
                  <a:schemeClr val="tx1"/>
                </a:solidFill>
              </a:rPr>
              <a:t>Create an internal load balancer</a:t>
            </a:r>
          </a:p>
          <a:p>
            <a:pPr marL="566598" lvl="1" indent="-171450">
              <a:defRPr/>
            </a:pPr>
            <a:r>
              <a:rPr lang="en-US" sz="1800" dirty="0">
                <a:solidFill>
                  <a:schemeClr val="tx1"/>
                </a:solidFill>
              </a:rPr>
              <a:t>Back-end pool consisting of both Azure VMs, health probe set to TCP 62503, Load balancing rules: TCP 30315 and 30317, Direct Server Return enabled for both</a:t>
            </a:r>
          </a:p>
          <a:p>
            <a:pPr marL="566598" lvl="1" indent="-171450">
              <a:defRPr/>
            </a:pPr>
            <a:r>
              <a:rPr lang="en-US" sz="1800" dirty="0">
                <a:solidFill>
                  <a:schemeClr val="tx1"/>
                </a:solidFill>
              </a:rPr>
              <a:t>To automate, use the GitHub database template </a:t>
            </a:r>
            <a:br>
              <a:rPr lang="en-US" sz="1800" dirty="0">
                <a:solidFill>
                  <a:schemeClr val="tx1"/>
                </a:solidFill>
              </a:rPr>
            </a:br>
            <a:r>
              <a:rPr lang="en-US" sz="1800" dirty="0">
                <a:solidFill>
                  <a:schemeClr val="tx1"/>
                </a:solidFill>
                <a:hlinkClick r:id="rId3"/>
              </a:rPr>
              <a:t>https://portal.azure.com/#create/Microsoft.Template/uri/https%3A%2F%2Fraw.githubusercontent.com%2FAzure%2Fazure-quickstart-templates%2Fmaster%2Fsap-3-tier-marketplace-image-multi-sid-db%2Fazuredeploy.json</a:t>
            </a:r>
            <a:endParaRPr lang="en-US" sz="1800" dirty="0">
              <a:solidFill>
                <a:schemeClr val="tx1"/>
              </a:solidFill>
            </a:endParaRPr>
          </a:p>
          <a:p>
            <a:pPr marL="457200" indent="-457200">
              <a:buFont typeface="+mj-lt"/>
              <a:buAutoNum type="arabicPeriod"/>
              <a:defRPr/>
            </a:pPr>
            <a:r>
              <a:rPr lang="en-US" sz="2400" dirty="0">
                <a:solidFill>
                  <a:schemeClr val="tx1"/>
                </a:solidFill>
              </a:rPr>
              <a:t>Register SLES to ensure access to package repositories (BYOS only), add the public-cloud module, update OS (sudo zipper update)</a:t>
            </a:r>
          </a:p>
          <a:p>
            <a:pPr marL="457200" indent="-457200">
              <a:buFont typeface="+mj-lt"/>
              <a:buAutoNum type="arabicPeriod"/>
              <a:defRPr/>
            </a:pPr>
            <a:r>
              <a:rPr lang="en-US" sz="2400" dirty="0">
                <a:solidFill>
                  <a:schemeClr val="tx1"/>
                </a:solidFill>
              </a:rPr>
              <a:t>Install HA Extensions (sudo zypper install sle-ha-release fence-agents)</a:t>
            </a:r>
          </a:p>
          <a:p>
            <a:pPr>
              <a:defRPr/>
            </a:pPr>
            <a:r>
              <a:rPr lang="en-US" sz="1600" dirty="0">
                <a:solidFill>
                  <a:schemeClr val="tx1"/>
                </a:solidFill>
              </a:rPr>
              <a:t>4.  Set up disk layout</a:t>
            </a:r>
          </a:p>
          <a:p>
            <a:pPr>
              <a:defRPr/>
            </a:pPr>
            <a:r>
              <a:rPr lang="en-US" sz="800" dirty="0">
                <a:solidFill>
                  <a:schemeClr val="tx1"/>
                </a:solidFill>
              </a:rPr>
              <a:t>      Create physical volumes for all disks that you want to use    </a:t>
            </a:r>
          </a:p>
          <a:p>
            <a:pPr>
              <a:defRPr/>
            </a:pPr>
            <a:r>
              <a:rPr lang="en-US" sz="800" dirty="0">
                <a:solidFill>
                  <a:schemeClr val="tx1"/>
                </a:solidFill>
              </a:rPr>
              <a:t>      Create a volume group for the data files, the log files and the shared HANA directory </a:t>
            </a:r>
          </a:p>
          <a:p>
            <a:pPr>
              <a:defRPr/>
            </a:pPr>
            <a:r>
              <a:rPr lang="en-US" sz="800" dirty="0">
                <a:solidFill>
                  <a:schemeClr val="tx1"/>
                </a:solidFill>
              </a:rPr>
              <a:t>      Create the logical volumes</a:t>
            </a:r>
          </a:p>
          <a:p>
            <a:pPr>
              <a:defRPr/>
            </a:pPr>
            <a:r>
              <a:rPr lang="en-US" sz="800" dirty="0">
                <a:solidFill>
                  <a:schemeClr val="tx1"/>
                </a:solidFill>
              </a:rPr>
              <a:t>      Create the mount directories and copy the UUID of all logical volumes</a:t>
            </a:r>
          </a:p>
          <a:p>
            <a:pPr>
              <a:defRPr/>
            </a:pPr>
            <a:r>
              <a:rPr lang="en-US" sz="800" dirty="0">
                <a:solidFill>
                  <a:schemeClr val="tx1"/>
                </a:solidFill>
              </a:rPr>
              <a:t>      Create fstab entries for the three logical volumes</a:t>
            </a:r>
          </a:p>
          <a:p>
            <a:pPr>
              <a:defRPr/>
            </a:pPr>
            <a:r>
              <a:rPr lang="en-US" sz="800" dirty="0">
                <a:solidFill>
                  <a:schemeClr val="tx1"/>
                </a:solidFill>
              </a:rPr>
              <a:t>      Mount the new volumes</a:t>
            </a:r>
          </a:p>
          <a:p>
            <a:pPr marL="457200" indent="-457200">
              <a:buFont typeface="+mj-lt"/>
              <a:buAutoNum type="arabicPeriod"/>
              <a:defRPr/>
            </a:pPr>
            <a:endParaRPr lang="en-US" sz="2400" dirty="0">
              <a:solidFill>
                <a:schemeClr val="tx1"/>
              </a:solidFill>
              <a:latin typeface="Segoe UI Light"/>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866226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825338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86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756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3074062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1276946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70963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1/29/2019 4:20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HWCCT is a tool to verify that is the HANA system configuration – OS, network and storage meets the minimum performance criteria required to run SAP HANA in production.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7549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Best practice for sizing persistence (storage) for SAP HANA.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269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1/29/2019 4:20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6910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7</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384633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9</a:t>
            </a:fld>
            <a:endParaRPr lang="en-US" dirty="0"/>
          </a:p>
        </p:txBody>
      </p:sp>
    </p:spTree>
    <p:extLst>
      <p:ext uri="{BB962C8B-B14F-4D97-AF65-F5344CB8AC3E}">
        <p14:creationId xmlns:p14="http://schemas.microsoft.com/office/powerpoint/2010/main" val="271836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621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7146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4" r:id="rId19"/>
    <p:sldLayoutId id="2147483695" r:id="rId20"/>
    <p:sldLayoutId id="214748369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25.xml"/><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(4/4)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653523" cy="4751618"/>
          </a:xfrm>
        </p:spPr>
        <p:txBody>
          <a:bodyPr>
            <a:normAutofit/>
          </a:bodyPr>
          <a:lstStyle/>
          <a:p>
            <a:r>
              <a:rPr lang="en-US" sz="3200" dirty="0">
                <a:solidFill>
                  <a:schemeClr val="tx1"/>
                </a:solidFill>
              </a:rPr>
              <a:t>End user access</a:t>
            </a:r>
          </a:p>
          <a:p>
            <a:pPr marL="457200" lvl="1" indent="-457200">
              <a:buClr>
                <a:schemeClr val="tx1"/>
              </a:buClr>
              <a:buFont typeface="Arial" panose="020B0604020202020204" pitchFamily="34" charset="0"/>
              <a:buChar char="•"/>
            </a:pPr>
            <a:r>
              <a:rPr lang="en-US" sz="2800" dirty="0">
                <a:solidFill>
                  <a:schemeClr val="tx1"/>
                </a:solidFill>
              </a:rPr>
              <a:t>User locations – 300 from US, 50 LATAM, 50 Europe, 30 Asia - all intranet</a:t>
            </a:r>
          </a:p>
          <a:p>
            <a:pPr marL="457200" lvl="1" indent="-457200">
              <a:buClr>
                <a:schemeClr val="tx1"/>
              </a:buClr>
              <a:buFont typeface="Arial" panose="020B0604020202020204" pitchFamily="34" charset="0"/>
              <a:buChar char="•"/>
            </a:pPr>
            <a:r>
              <a:rPr lang="en-US" sz="2800" dirty="0">
                <a:solidFill>
                  <a:schemeClr val="tx1"/>
                </a:solidFill>
              </a:rPr>
              <a:t>Currently ExpressRoute is set up to Azure East US 2</a:t>
            </a:r>
          </a:p>
          <a:p>
            <a:pPr marL="457200" lvl="1" indent="-457200">
              <a:buClr>
                <a:schemeClr val="tx1"/>
              </a:buClr>
              <a:buFont typeface="Arial" panose="020B0604020202020204" pitchFamily="34" charset="0"/>
              <a:buChar char="•"/>
            </a:pPr>
            <a:r>
              <a:rPr lang="en-US" sz="2800" dirty="0">
                <a:solidFill>
                  <a:schemeClr val="tx1"/>
                </a:solidFill>
              </a:rPr>
              <a:t>User response time needs to be minimized </a:t>
            </a:r>
          </a:p>
        </p:txBody>
      </p:sp>
    </p:spTree>
    <p:extLst>
      <p:ext uri="{BB962C8B-B14F-4D97-AF65-F5344CB8AC3E}">
        <p14:creationId xmlns:p14="http://schemas.microsoft.com/office/powerpoint/2010/main" val="3524111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ECC remains on-premises until Dec CY18 – how can we maintain integrations between ECC and BW?</a:t>
            </a:r>
          </a:p>
          <a:p>
            <a:pPr lvl="0"/>
            <a:r>
              <a:rPr lang="en-US" sz="3900" dirty="0"/>
              <a:t>How much does Azure cost? Give us a few options (e.g. HA and non-HA, DR and non-DR). </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831474-A4CA-4929-A6BF-4A94879BE778}"/>
              </a:ext>
            </a:extLst>
          </p:cNvPr>
          <p:cNvSpPr>
            <a:spLocks noGrp="1"/>
          </p:cNvSpPr>
          <p:nvPr>
            <p:ph type="title"/>
          </p:nvPr>
        </p:nvSpPr>
        <p:spPr/>
        <p:txBody>
          <a:bodyPr/>
          <a:lstStyle/>
          <a:p>
            <a:r>
              <a:rPr lang="en-US" sz="4800" dirty="0"/>
              <a:t>SAP on Azure — huge variety on instances</a:t>
            </a:r>
            <a:endParaRPr lang="en-US" dirty="0"/>
          </a:p>
        </p:txBody>
      </p:sp>
      <p:pic>
        <p:nvPicPr>
          <p:cNvPr id="68" name="Picture 67" descr="An image depicting the instance sizes that are certified for SAP on Azure. Included are: A, Av2, Dv2, Dv3, Ev3, G, M and purpose built SAP/HANA.">
            <a:extLst>
              <a:ext uri="{FF2B5EF4-FFF2-40B4-BE49-F238E27FC236}">
                <a16:creationId xmlns:a16="http://schemas.microsoft.com/office/drawing/2014/main" id="{BF4FB497-4D14-447F-AF18-7C2EC8FB237A}"/>
              </a:ext>
            </a:extLst>
          </p:cNvPr>
          <p:cNvPicPr>
            <a:picLocks noChangeAspect="1"/>
          </p:cNvPicPr>
          <p:nvPr/>
        </p:nvPicPr>
        <p:blipFill>
          <a:blip r:embed="rId2"/>
          <a:stretch>
            <a:fillRect/>
          </a:stretch>
        </p:blipFill>
        <p:spPr>
          <a:xfrm>
            <a:off x="460778" y="1563030"/>
            <a:ext cx="11130515" cy="4708678"/>
          </a:xfrm>
          <a:prstGeom prst="rect">
            <a:avLst/>
          </a:prstGeom>
        </p:spPr>
      </p:pic>
    </p:spTree>
    <p:extLst>
      <p:ext uri="{BB962C8B-B14F-4D97-AF65-F5344CB8AC3E}">
        <p14:creationId xmlns:p14="http://schemas.microsoft.com/office/powerpoint/2010/main" val="15702782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3" name="Picture 32" descr="Common scenarios include Azure Infrastructure as a Service and SAP on Azure.">
            <a:extLst>
              <a:ext uri="{FF2B5EF4-FFF2-40B4-BE49-F238E27FC236}">
                <a16:creationId xmlns:a16="http://schemas.microsoft.com/office/drawing/2014/main" id="{6612A311-B6ED-4AE0-8BCA-1E6A3434CD46}"/>
              </a:ext>
            </a:extLst>
          </p:cNvPr>
          <p:cNvPicPr>
            <a:picLocks noChangeAspect="1"/>
          </p:cNvPicPr>
          <p:nvPr/>
        </p:nvPicPr>
        <p:blipFill>
          <a:blip r:embed="rId3"/>
          <a:stretch>
            <a:fillRect/>
          </a:stretch>
        </p:blipFill>
        <p:spPr>
          <a:xfrm>
            <a:off x="1441524" y="1753323"/>
            <a:ext cx="9308951" cy="4218042"/>
          </a:xfrm>
          <a:prstGeom prst="rect">
            <a:avLst/>
          </a:prstGeom>
        </p:spPr>
      </p:pic>
    </p:spTree>
    <p:extLst>
      <p:ext uri="{BB962C8B-B14F-4D97-AF65-F5344CB8AC3E}">
        <p14:creationId xmlns:p14="http://schemas.microsoft.com/office/powerpoint/2010/main" val="545273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pPr algn="ctr"/>
            <a:r>
              <a:rPr lang="en-US" sz="3200" dirty="0"/>
              <a:t>Determine Azure SKUs for HANA </a:t>
            </a:r>
            <a:r>
              <a:rPr lang="en-US" sz="3200" dirty="0">
                <a:solidFill>
                  <a:schemeClr val="tx1"/>
                </a:solidFill>
              </a:rPr>
              <a:t>based on HANA DB Size and SAPS</a:t>
            </a:r>
            <a:endParaRPr lang="en-US" sz="3200" dirty="0"/>
          </a:p>
        </p:txBody>
      </p:sp>
      <p:sp>
        <p:nvSpPr>
          <p:cNvPr id="23" name="TextBox 22">
            <a:extLst>
              <a:ext uri="{FF2B5EF4-FFF2-40B4-BE49-F238E27FC236}">
                <a16:creationId xmlns:a16="http://schemas.microsoft.com/office/drawing/2014/main" id="{E611B9E0-AB6B-4758-82FA-5CA6CBBE1702}"/>
              </a:ext>
            </a:extLst>
          </p:cNvPr>
          <p:cNvSpPr txBox="1"/>
          <p:nvPr/>
        </p:nvSpPr>
        <p:spPr>
          <a:xfrm>
            <a:off x="614199" y="6139635"/>
            <a:ext cx="10827802" cy="338554"/>
          </a:xfrm>
          <a:prstGeom prst="rect">
            <a:avLst/>
          </a:prstGeom>
          <a:noFill/>
        </p:spPr>
        <p:txBody>
          <a:bodyPr wrap="square" rtlCol="0">
            <a:spAutoFit/>
          </a:bodyPr>
          <a:lstStyle/>
          <a:p>
            <a:pPr defTabSz="914225">
              <a:defRPr/>
            </a:pPr>
            <a:r>
              <a:rPr lang="en-US" sz="1600" dirty="0"/>
              <a:t>(*) OLAP : BW on HANA,  BW/4HANA, Enterprise DWH, Sidecar | OLTP : S/4HANA, Business Suite on HANA, NetWeaver</a:t>
            </a:r>
          </a:p>
        </p:txBody>
      </p:sp>
      <p:pic>
        <p:nvPicPr>
          <p:cNvPr id="2" name="Picture 1" descr="Table that depicts the HANA scenario with the appropriate compute sizes and SAPs required.">
            <a:extLst>
              <a:ext uri="{FF2B5EF4-FFF2-40B4-BE49-F238E27FC236}">
                <a16:creationId xmlns:a16="http://schemas.microsoft.com/office/drawing/2014/main" id="{CFD6E0B0-9BF5-4092-B343-07467B49823A}"/>
              </a:ext>
            </a:extLst>
          </p:cNvPr>
          <p:cNvPicPr>
            <a:picLocks noChangeAspect="1"/>
          </p:cNvPicPr>
          <p:nvPr/>
        </p:nvPicPr>
        <p:blipFill>
          <a:blip r:embed="rId3"/>
          <a:stretch>
            <a:fillRect/>
          </a:stretch>
        </p:blipFill>
        <p:spPr>
          <a:xfrm>
            <a:off x="478902" y="1864238"/>
            <a:ext cx="10233059" cy="3917997"/>
          </a:xfrm>
          <a:prstGeom prst="rect">
            <a:avLst/>
          </a:prstGeom>
        </p:spPr>
      </p:pic>
    </p:spTree>
    <p:extLst>
      <p:ext uri="{BB962C8B-B14F-4D97-AF65-F5344CB8AC3E}">
        <p14:creationId xmlns:p14="http://schemas.microsoft.com/office/powerpoint/2010/main" val="40088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5300" y="365125"/>
            <a:ext cx="9525000" cy="1325563"/>
          </a:xfrm>
        </p:spPr>
        <p:txBody>
          <a:bodyPr/>
          <a:lstStyle/>
          <a:p>
            <a:r>
              <a:rPr lang="en-US" dirty="0"/>
              <a:t>M-Series Virtual Machines</a:t>
            </a:r>
            <a:br>
              <a:rPr lang="en-US" dirty="0"/>
            </a:br>
            <a:r>
              <a:rPr lang="en-US" sz="3137" dirty="0">
                <a:solidFill>
                  <a:schemeClr val="tx1"/>
                </a:solidFill>
              </a:rPr>
              <a:t>Massive memory, CPU, storage, and scale</a:t>
            </a:r>
            <a:endParaRPr lang="en-US" dirty="0">
              <a:solidFill>
                <a:schemeClr val="tx1"/>
              </a:solidFill>
            </a:endParaRPr>
          </a:p>
        </p:txBody>
      </p:sp>
      <p:sp>
        <p:nvSpPr>
          <p:cNvPr id="4" name="Text Placeholder 3">
            <a:extLst>
              <a:ext uri="{FF2B5EF4-FFF2-40B4-BE49-F238E27FC236}">
                <a16:creationId xmlns:a16="http://schemas.microsoft.com/office/drawing/2014/main" id="{4E470164-6B7E-4579-9DDA-28E6638C9656}"/>
              </a:ext>
            </a:extLst>
          </p:cNvPr>
          <p:cNvSpPr>
            <a:spLocks noGrp="1"/>
          </p:cNvSpPr>
          <p:nvPr>
            <p:ph type="body" sz="quarter" idx="4294967295"/>
          </p:nvPr>
        </p:nvSpPr>
        <p:spPr>
          <a:xfrm>
            <a:off x="819150" y="1690688"/>
            <a:ext cx="10410825" cy="1989137"/>
          </a:xfrm>
        </p:spPr>
        <p:txBody>
          <a:bodyPr/>
          <a:lstStyle/>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Hyper-Threaded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Premium Storage and Write Accelerator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Based on Intel® Xeon® Processor E7-8890 v3</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High Performance DDR4 memory</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SAP Certified for both HANA and </a:t>
            </a:r>
            <a:r>
              <a:rPr lang="en-US" sz="1961" dirty="0" err="1">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AnyDB</a:t>
            </a:r>
            <a:endPar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8BDB561B-B74E-43C8-9F5D-8AC0576E9437}"/>
              </a:ext>
            </a:extLst>
          </p:cNvPr>
          <p:cNvSpPr txBox="1"/>
          <p:nvPr/>
        </p:nvSpPr>
        <p:spPr>
          <a:xfrm>
            <a:off x="7606729" y="1962490"/>
            <a:ext cx="4220319" cy="1077218"/>
          </a:xfrm>
          <a:prstGeom prst="rect">
            <a:avLst/>
          </a:prstGeom>
          <a:noFill/>
        </p:spPr>
        <p:txBody>
          <a:bodyPr wrap="square" rtlCol="0">
            <a:spAutoFit/>
          </a:bodyPr>
          <a:lstStyle/>
          <a:p>
            <a:pPr defTabSz="914225">
              <a:defRPr/>
            </a:pPr>
            <a:r>
              <a:rPr lang="en-US" sz="1600" dirty="0"/>
              <a:t>(*) OLAP : BW on HANA,  BW/4HANA, Enterprise DWH, Sidecar </a:t>
            </a:r>
          </a:p>
          <a:p>
            <a:pPr defTabSz="914225">
              <a:defRPr/>
            </a:pPr>
            <a:r>
              <a:rPr lang="en-US" sz="1600" dirty="0"/>
              <a:t>(*) OLTP : S/4HANA, Business Suite on HANA, NetWeaver</a:t>
            </a:r>
          </a:p>
        </p:txBody>
      </p:sp>
      <p:pic>
        <p:nvPicPr>
          <p:cNvPr id="3" name="Picture 2" descr="A table that depicts the capabilities of the M-Series Azure instance size and the correlated HANA workload.">
            <a:extLst>
              <a:ext uri="{FF2B5EF4-FFF2-40B4-BE49-F238E27FC236}">
                <a16:creationId xmlns:a16="http://schemas.microsoft.com/office/drawing/2014/main" id="{F3597592-C1AD-478B-B02B-E08ABD66F10F}"/>
              </a:ext>
            </a:extLst>
          </p:cNvPr>
          <p:cNvPicPr>
            <a:picLocks noChangeAspect="1"/>
          </p:cNvPicPr>
          <p:nvPr/>
        </p:nvPicPr>
        <p:blipFill>
          <a:blip r:embed="rId3"/>
          <a:stretch>
            <a:fillRect/>
          </a:stretch>
        </p:blipFill>
        <p:spPr>
          <a:xfrm>
            <a:off x="554096" y="3751279"/>
            <a:ext cx="10940449" cy="2832066"/>
          </a:xfrm>
          <a:prstGeom prst="rect">
            <a:avLst/>
          </a:prstGeom>
        </p:spPr>
      </p:pic>
    </p:spTree>
    <p:extLst>
      <p:ext uri="{BB962C8B-B14F-4D97-AF65-F5344CB8AC3E}">
        <p14:creationId xmlns:p14="http://schemas.microsoft.com/office/powerpoint/2010/main" val="39916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84C8-9FA9-4A22-8B23-4A7A31962EB1}"/>
              </a:ext>
            </a:extLst>
          </p:cNvPr>
          <p:cNvSpPr>
            <a:spLocks noGrp="1"/>
          </p:cNvSpPr>
          <p:nvPr>
            <p:ph type="title"/>
          </p:nvPr>
        </p:nvSpPr>
        <p:spPr>
          <a:xfrm>
            <a:off x="268080" y="165765"/>
            <a:ext cx="11655840" cy="899665"/>
          </a:xfrm>
        </p:spPr>
        <p:txBody>
          <a:bodyPr/>
          <a:lstStyle/>
          <a:p>
            <a:r>
              <a:rPr lang="en-US" sz="4400" dirty="0">
                <a:solidFill>
                  <a:schemeClr val="tx1"/>
                </a:solidFill>
                <a:cs typeface="Segoe UI Light" panose="020B0502040204020203" pitchFamily="34" charset="0"/>
              </a:rPr>
              <a:t>(SAPS) Azure VM Options for SAP Applications</a:t>
            </a:r>
            <a:endParaRPr lang="en-US" sz="4400" dirty="0">
              <a:solidFill>
                <a:schemeClr val="tx1"/>
              </a:solidFill>
            </a:endParaRPr>
          </a:p>
        </p:txBody>
      </p:sp>
      <p:pic>
        <p:nvPicPr>
          <p:cNvPr id="3" name="Picture 2" descr="Azure VM Options for SAP Applications table.&#10;&#10;A table of Azure VM Options for SAP Applications displays the information in the Instructor Notes.">
            <a:extLst>
              <a:ext uri="{FF2B5EF4-FFF2-40B4-BE49-F238E27FC236}">
                <a16:creationId xmlns:a16="http://schemas.microsoft.com/office/drawing/2014/main" id="{DA1B9BF9-7355-49F9-A4A6-CB5099A88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38" y="1006945"/>
            <a:ext cx="10933938" cy="5592029"/>
          </a:xfrm>
          <a:prstGeom prst="rect">
            <a:avLst/>
          </a:prstGeom>
        </p:spPr>
      </p:pic>
      <p:sp>
        <p:nvSpPr>
          <p:cNvPr id="4" name="TextBox 3">
            <a:extLst>
              <a:ext uri="{FF2B5EF4-FFF2-40B4-BE49-F238E27FC236}">
                <a16:creationId xmlns:a16="http://schemas.microsoft.com/office/drawing/2014/main" id="{60E22668-A91A-48F2-9E32-846A9A1FC992}"/>
              </a:ext>
            </a:extLst>
          </p:cNvPr>
          <p:cNvSpPr txBox="1"/>
          <p:nvPr/>
        </p:nvSpPr>
        <p:spPr>
          <a:xfrm>
            <a:off x="9211700" y="6598974"/>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5" name="Rectangle 4">
            <a:extLst>
              <a:ext uri="{FF2B5EF4-FFF2-40B4-BE49-F238E27FC236}">
                <a16:creationId xmlns:a16="http://schemas.microsoft.com/office/drawing/2014/main" id="{E3AD3F76-5629-40C2-B9DC-12A4143A8602}"/>
              </a:ext>
            </a:extLst>
          </p:cNvPr>
          <p:cNvSpPr/>
          <p:nvPr/>
        </p:nvSpPr>
        <p:spPr bwMode="auto">
          <a:xfrm>
            <a:off x="3722634" y="978745"/>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2926CEE-B2D4-4546-B23F-1A4A7560B145}"/>
              </a:ext>
            </a:extLst>
          </p:cNvPr>
          <p:cNvSpPr/>
          <p:nvPr/>
        </p:nvSpPr>
        <p:spPr>
          <a:xfrm>
            <a:off x="-95459" y="6542801"/>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Tree>
    <p:extLst>
      <p:ext uri="{BB962C8B-B14F-4D97-AF65-F5344CB8AC3E}">
        <p14:creationId xmlns:p14="http://schemas.microsoft.com/office/powerpoint/2010/main" val="25422474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200" dirty="0"/>
              <a:t>Premium Storage Allocation to run SAP HANA on Azure M Series VM</a:t>
            </a:r>
          </a:p>
        </p:txBody>
      </p:sp>
      <p:pic>
        <p:nvPicPr>
          <p:cNvPr id="3" name="Picture 2" descr="A table that depicts how to structure storage for SAP HANA on an Azure M Series VM.">
            <a:extLst>
              <a:ext uri="{FF2B5EF4-FFF2-40B4-BE49-F238E27FC236}">
                <a16:creationId xmlns:a16="http://schemas.microsoft.com/office/drawing/2014/main" id="{9CA225ED-A36B-4059-BA2D-F676AF3739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4597"/>
            <a:ext cx="12192000" cy="3011886"/>
          </a:xfrm>
          <a:prstGeom prst="rect">
            <a:avLst/>
          </a:prstGeom>
        </p:spPr>
      </p:pic>
      <p:sp>
        <p:nvSpPr>
          <p:cNvPr id="4" name="Rectangle 3" descr="A screenshot depicting suggested storage allocation by mount point and where to enable write acceleration.">
            <a:extLst>
              <a:ext uri="{FF2B5EF4-FFF2-40B4-BE49-F238E27FC236}">
                <a16:creationId xmlns:a16="http://schemas.microsoft.com/office/drawing/2014/main" id="{8A9BE08C-451D-4315-8D30-388B20E09548}"/>
              </a:ext>
            </a:extLst>
          </p:cNvPr>
          <p:cNvSpPr/>
          <p:nvPr/>
        </p:nvSpPr>
        <p:spPr>
          <a:xfrm>
            <a:off x="3143534" y="5312502"/>
            <a:ext cx="6996752" cy="646331"/>
          </a:xfrm>
          <a:prstGeom prst="rect">
            <a:avLst/>
          </a:prstGeom>
        </p:spPr>
        <p:txBody>
          <a:bodyPr wrap="square">
            <a:spAutoFit/>
          </a:bodyPr>
          <a:lstStyle/>
          <a:p>
            <a:r>
              <a:rPr lang="en-US" dirty="0">
                <a:solidFill>
                  <a:schemeClr val="bg1"/>
                </a:solidFill>
                <a:highlight>
                  <a:srgbClr val="FFFF00"/>
                </a:highlight>
                <a:latin typeface="Segoe UI Light" panose="020B0502040204020203" pitchFamily="34" charset="0"/>
                <a:cs typeface="Segoe UI Light" panose="020B0502040204020203" pitchFamily="34" charset="0"/>
              </a:rPr>
              <a:t>https://docs.microsoft.com/en-us/azure/virtual-machines/workloads/sap/hana-vm-operations</a:t>
            </a:r>
          </a:p>
        </p:txBody>
      </p:sp>
      <p:sp>
        <p:nvSpPr>
          <p:cNvPr id="5" name="Rectangle 4">
            <a:extLst>
              <a:ext uri="{FF2B5EF4-FFF2-40B4-BE49-F238E27FC236}">
                <a16:creationId xmlns:a16="http://schemas.microsoft.com/office/drawing/2014/main" id="{AE66455F-7F67-409E-9518-206A92EB51DE}"/>
              </a:ext>
            </a:extLst>
          </p:cNvPr>
          <p:cNvSpPr/>
          <p:nvPr/>
        </p:nvSpPr>
        <p:spPr>
          <a:xfrm>
            <a:off x="5056496" y="2006221"/>
            <a:ext cx="1269241" cy="88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A8EE43AD-F96F-4A79-BFF1-5FB8C1C8B3B7}"/>
              </a:ext>
            </a:extLst>
          </p:cNvPr>
          <p:cNvCxnSpPr>
            <a:cxnSpLocks/>
            <a:stCxn id="5" idx="0"/>
          </p:cNvCxnSpPr>
          <p:nvPr/>
        </p:nvCxnSpPr>
        <p:spPr>
          <a:xfrm rot="5400000" flipH="1" flipV="1">
            <a:off x="5718412" y="1398896"/>
            <a:ext cx="580030" cy="63462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3C9B-27B2-4E0E-A942-65FEF0E7407B}"/>
              </a:ext>
            </a:extLst>
          </p:cNvPr>
          <p:cNvSpPr txBox="1"/>
          <p:nvPr/>
        </p:nvSpPr>
        <p:spPr>
          <a:xfrm>
            <a:off x="6413376" y="1222332"/>
            <a:ext cx="3603009"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0" name="Rectangle 9">
            <a:extLst>
              <a:ext uri="{FF2B5EF4-FFF2-40B4-BE49-F238E27FC236}">
                <a16:creationId xmlns:a16="http://schemas.microsoft.com/office/drawing/2014/main" id="{5C90C29B-A7CA-4CBC-A17E-A04CE6C56586}"/>
              </a:ext>
            </a:extLst>
          </p:cNvPr>
          <p:cNvSpPr/>
          <p:nvPr/>
        </p:nvSpPr>
        <p:spPr>
          <a:xfrm>
            <a:off x="8154538" y="5482145"/>
            <a:ext cx="4037462" cy="830997"/>
          </a:xfrm>
          <a:prstGeom prst="rect">
            <a:avLst/>
          </a:prstGeom>
        </p:spPr>
        <p:txBody>
          <a:bodyPr wrap="square">
            <a:spAutoFit/>
          </a:bodyPr>
          <a:lstStyle/>
          <a:p>
            <a:r>
              <a:rPr lang="en-US" sz="1200" dirty="0">
                <a:latin typeface="Segoe UI Light" panose="020B0502040204020203" pitchFamily="34" charset="0"/>
                <a:cs typeface="Segoe UI Light" panose="020B0502040204020203" pitchFamily="34" charset="0"/>
              </a:rPr>
              <a:t>As stripe sizes for the RAID 0 the recommendation is to use:</a:t>
            </a:r>
          </a:p>
          <a:p>
            <a:pPr>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64K or 128K for /</a:t>
            </a:r>
            <a:r>
              <a:rPr lang="en-US" sz="1200" dirty="0" err="1">
                <a:latin typeface="Segoe UI Light" panose="020B0502040204020203" pitchFamily="34" charset="0"/>
                <a:cs typeface="Segoe UI Light" panose="020B0502040204020203" pitchFamily="34" charset="0"/>
              </a:rPr>
              <a:t>hana</a:t>
            </a:r>
            <a:r>
              <a:rPr lang="en-US" sz="1200" dirty="0">
                <a:latin typeface="Segoe UI Light" panose="020B0502040204020203" pitchFamily="34" charset="0"/>
                <a:cs typeface="Segoe UI Light" panose="020B0502040204020203" pitchFamily="34" charset="0"/>
              </a:rPr>
              <a:t>/data</a:t>
            </a:r>
          </a:p>
          <a:p>
            <a:pPr>
              <a:buFont typeface="Arial" panose="020B0604020202020204" pitchFamily="34" charset="0"/>
              <a:buChar char="•"/>
            </a:pPr>
            <a:r>
              <a:rPr lang="en-US" sz="1200" dirty="0">
                <a:solidFill>
                  <a:schemeClr val="bg1"/>
                </a:solidFill>
                <a:highlight>
                  <a:srgbClr val="FFFF00"/>
                </a:highlight>
                <a:latin typeface="Segoe UI Light" panose="020B0502040204020203" pitchFamily="34" charset="0"/>
                <a:cs typeface="Segoe UI Light" panose="020B0502040204020203" pitchFamily="34" charset="0"/>
              </a:rPr>
              <a:t>32K for /</a:t>
            </a:r>
            <a:r>
              <a:rPr lang="en-US" sz="1200" dirty="0" err="1">
                <a:solidFill>
                  <a:schemeClr val="bg1"/>
                </a:solidFill>
                <a:highlight>
                  <a:srgbClr val="FFFF00"/>
                </a:highlight>
                <a:latin typeface="Segoe UI Light" panose="020B0502040204020203" pitchFamily="34" charset="0"/>
                <a:cs typeface="Segoe UI Light" panose="020B0502040204020203" pitchFamily="34" charset="0"/>
              </a:rPr>
              <a:t>hana</a:t>
            </a:r>
            <a:r>
              <a:rPr lang="en-US" sz="1200" dirty="0">
                <a:solidFill>
                  <a:schemeClr val="bg1"/>
                </a:solidFill>
                <a:highlight>
                  <a:srgbClr val="FFFF00"/>
                </a:highlight>
                <a:latin typeface="Segoe UI Light" panose="020B0502040204020203" pitchFamily="34" charset="0"/>
                <a:cs typeface="Segoe UI Light" panose="020B0502040204020203" pitchFamily="34" charset="0"/>
              </a:rPr>
              <a:t>/log </a:t>
            </a:r>
            <a:r>
              <a:rPr lang="en-US" sz="1200" dirty="0">
                <a:latin typeface="Segoe UI Light" panose="020B0502040204020203" pitchFamily="34" charset="0"/>
                <a:cs typeface="Segoe UI Light" panose="020B0502040204020203" pitchFamily="34" charset="0"/>
              </a:rPr>
              <a:t>(as Only smaller I/O sizes (&lt;=32KiB) are taking the accelerated path of Write Accelerator)</a:t>
            </a:r>
            <a:endParaRPr lang="en-US" sz="1200" b="0" i="0" dirty="0">
              <a:effectLst/>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9EE60C94-405B-46EB-9443-B25C6A40C986}"/>
              </a:ext>
            </a:extLst>
          </p:cNvPr>
          <p:cNvSpPr/>
          <p:nvPr/>
        </p:nvSpPr>
        <p:spPr>
          <a:xfrm>
            <a:off x="204717" y="5429070"/>
            <a:ext cx="2750023" cy="738664"/>
          </a:xfrm>
          <a:prstGeom prst="rect">
            <a:avLst/>
          </a:prstGeom>
        </p:spPr>
        <p:txBody>
          <a:bodyPr wrap="square">
            <a:spAutoFit/>
          </a:bodyPr>
          <a:lstStyle/>
          <a:p>
            <a:r>
              <a:rPr lang="en-US" sz="1400" dirty="0">
                <a:latin typeface="Segoe UI Light" panose="020B0502040204020203" pitchFamily="34" charset="0"/>
                <a:cs typeface="Segoe UI Light" panose="020B0502040204020203" pitchFamily="34" charset="0"/>
              </a:rPr>
              <a:t>All the disks building those volumes should have caching of those disks set to 'None'.</a:t>
            </a:r>
          </a:p>
        </p:txBody>
      </p:sp>
      <p:sp>
        <p:nvSpPr>
          <p:cNvPr id="12" name="Rectangle 11">
            <a:extLst>
              <a:ext uri="{FF2B5EF4-FFF2-40B4-BE49-F238E27FC236}">
                <a16:creationId xmlns:a16="http://schemas.microsoft.com/office/drawing/2014/main" id="{EFFD86BD-5D24-407B-866A-9764381C8990}"/>
              </a:ext>
            </a:extLst>
          </p:cNvPr>
          <p:cNvSpPr/>
          <p:nvPr/>
        </p:nvSpPr>
        <p:spPr>
          <a:xfrm>
            <a:off x="3182203" y="6005000"/>
            <a:ext cx="4717576"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https://docs.microsoft.com/en-us/azure/virtual-machines/linux/how-to-enable-write-accelerator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14C5D94-FC80-4EB7-8ED3-50B79377EDFC}"/>
                  </a:ext>
                </a:extLst>
              </p14:cNvPr>
              <p14:cNvContentPartPr/>
              <p14:nvPr/>
            </p14:nvContentPartPr>
            <p14:xfrm>
              <a:off x="6743520" y="6127920"/>
              <a:ext cx="360" cy="360"/>
            </p14:xfrm>
          </p:contentPart>
        </mc:Choice>
        <mc:Fallback xmlns="">
          <p:pic>
            <p:nvPicPr>
              <p:cNvPr id="6" name="Ink 5">
                <a:extLst>
                  <a:ext uri="{FF2B5EF4-FFF2-40B4-BE49-F238E27FC236}">
                    <a16:creationId xmlns:a16="http://schemas.microsoft.com/office/drawing/2014/main" id="{514C5D94-FC80-4EB7-8ED3-50B79377EDFC}"/>
                  </a:ext>
                </a:extLst>
              </p:cNvPr>
              <p:cNvPicPr/>
              <p:nvPr/>
            </p:nvPicPr>
            <p:blipFill>
              <a:blip r:embed="rId4"/>
              <a:stretch>
                <a:fillRect/>
              </a:stretch>
            </p:blipFill>
            <p:spPr>
              <a:xfrm>
                <a:off x="6734160" y="6118560"/>
                <a:ext cx="19080" cy="19080"/>
              </a:xfrm>
              <a:prstGeom prst="rect">
                <a:avLst/>
              </a:prstGeom>
            </p:spPr>
          </p:pic>
        </mc:Fallback>
      </mc:AlternateContent>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pic>
        <p:nvPicPr>
          <p:cNvPr id="6" name="Picture 5">
            <a:extLst>
              <a:ext uri="{FF2B5EF4-FFF2-40B4-BE49-F238E27FC236}">
                <a16:creationId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chemeClr val="tx1"/>
              </a:solidFill>
              <a:effectLst/>
              <a:uLnTx/>
              <a:uFillTx/>
              <a:latin typeface="Calibri Light" panose="020F0302020204030204"/>
              <a:ea typeface="+mj-ea"/>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Check Azure VMs for maximum IOPS</a:t>
            </a:r>
          </a:p>
        </p:txBody>
      </p:sp>
      <p:pic>
        <p:nvPicPr>
          <p:cNvPr id="2" name="Picture 1" descr="A table that depicts KPIs by disk type in Azure Storage.">
            <a:extLst>
              <a:ext uri="{FF2B5EF4-FFF2-40B4-BE49-F238E27FC236}">
                <a16:creationId xmlns:a16="http://schemas.microsoft.com/office/drawing/2014/main" id="{7F27F86A-68FA-4C85-985E-1FF59C121B3B}"/>
              </a:ext>
            </a:extLst>
          </p:cNvPr>
          <p:cNvPicPr>
            <a:picLocks noChangeAspect="1"/>
          </p:cNvPicPr>
          <p:nvPr/>
        </p:nvPicPr>
        <p:blipFill>
          <a:blip r:embed="rId4"/>
          <a:stretch>
            <a:fillRect/>
          </a:stretch>
        </p:blipFill>
        <p:spPr>
          <a:xfrm>
            <a:off x="3638385" y="2678628"/>
            <a:ext cx="7194566" cy="2423479"/>
          </a:xfrm>
          <a:prstGeom prst="rect">
            <a:avLst/>
          </a:prstGeom>
        </p:spPr>
      </p:pic>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238A-CB75-4175-BD25-FB6E96A3B1CC}"/>
              </a:ext>
            </a:extLst>
          </p:cNvPr>
          <p:cNvSpPr>
            <a:spLocks noGrp="1"/>
          </p:cNvSpPr>
          <p:nvPr>
            <p:ph type="title"/>
          </p:nvPr>
        </p:nvSpPr>
        <p:spPr/>
        <p:txBody>
          <a:bodyPr/>
          <a:lstStyle/>
          <a:p>
            <a:r>
              <a:rPr lang="en-US" dirty="0"/>
              <a:t>Common Scenarios</a:t>
            </a:r>
          </a:p>
        </p:txBody>
      </p:sp>
      <p:pic>
        <p:nvPicPr>
          <p:cNvPr id="3" name="Picture 2" descr="Availability Set and Single Instance SLA sequence.&#10;&#10;Under Availability set with 99.95 percent, two fault domain racks each have a virtual machine and are connected. Under Single Instance SLA, a computer points to an Azure Premium Storage account.">
            <a:extLst>
              <a:ext uri="{FF2B5EF4-FFF2-40B4-BE49-F238E27FC236}">
                <a16:creationId xmlns:a16="http://schemas.microsoft.com/office/drawing/2014/main" id="{81C74446-DBF1-4258-A7E0-F95B90E60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17458237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019377" cy="51829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disaster recovery as well as supportability.</a:t>
            </a:r>
          </a:p>
          <a:p>
            <a:endParaRPr lang="en-US" sz="2400" dirty="0"/>
          </a:p>
          <a:p>
            <a:r>
              <a:rPr lang="en-US" sz="2800" dirty="0"/>
              <a:t>At the end of this workshop, you will be able to better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E991-0213-41A0-82AE-2778B4A0C913}"/>
              </a:ext>
            </a:extLst>
          </p:cNvPr>
          <p:cNvSpPr>
            <a:spLocks noGrp="1"/>
          </p:cNvSpPr>
          <p:nvPr>
            <p:ph type="title"/>
          </p:nvPr>
        </p:nvSpPr>
        <p:spPr/>
        <p:txBody>
          <a:bodyPr/>
          <a:lstStyle/>
          <a:p>
            <a:r>
              <a:rPr lang="en-US" dirty="0">
                <a:solidFill>
                  <a:schemeClr val="tx1"/>
                </a:solidFill>
              </a:rPr>
              <a:t>SAP HA Architecture</a:t>
            </a:r>
            <a:br>
              <a:rPr lang="en-US" dirty="0">
                <a:solidFill>
                  <a:schemeClr val="tx1"/>
                </a:solidFill>
              </a:rPr>
            </a:br>
            <a:r>
              <a:rPr lang="en-US" sz="2800" dirty="0">
                <a:solidFill>
                  <a:schemeClr val="tx1"/>
                </a:solidFill>
              </a:rPr>
              <a:t>SAP NetWeaver ABAP / Java 7.00 (and higher) – Windows &amp; Linux</a:t>
            </a:r>
            <a:endParaRPr lang="en-US" sz="4400" dirty="0">
              <a:solidFill>
                <a:schemeClr val="tx1"/>
              </a:solidFill>
            </a:endParaRPr>
          </a:p>
        </p:txBody>
      </p:sp>
      <p:pic>
        <p:nvPicPr>
          <p:cNvPr id="15" name="Picture 14">
            <a:extLst>
              <a:ext uri="{FF2B5EF4-FFF2-40B4-BE49-F238E27FC236}">
                <a16:creationId xmlns:a16="http://schemas.microsoft.com/office/drawing/2014/main" id="{67503628-027B-4754-B830-45ECB916637E}"/>
              </a:ext>
            </a:extLst>
          </p:cNvPr>
          <p:cNvPicPr>
            <a:picLocks noChangeAspect="1"/>
          </p:cNvPicPr>
          <p:nvPr/>
        </p:nvPicPr>
        <p:blipFill>
          <a:blip r:embed="rId2"/>
          <a:stretch>
            <a:fillRect/>
          </a:stretch>
        </p:blipFill>
        <p:spPr>
          <a:xfrm>
            <a:off x="11152188" y="1105285"/>
            <a:ext cx="325622" cy="374467"/>
          </a:xfrm>
          <a:prstGeom prst="rect">
            <a:avLst/>
          </a:prstGeom>
        </p:spPr>
      </p:pic>
      <p:pic>
        <p:nvPicPr>
          <p:cNvPr id="16" name="Picture 15">
            <a:extLst>
              <a:ext uri="{FF2B5EF4-FFF2-40B4-BE49-F238E27FC236}">
                <a16:creationId xmlns:a16="http://schemas.microsoft.com/office/drawing/2014/main" id="{0574460F-1914-4B76-BDB8-75BDCC11FA71}"/>
              </a:ext>
            </a:extLst>
          </p:cNvPr>
          <p:cNvPicPr>
            <a:picLocks noChangeAspect="1"/>
          </p:cNvPicPr>
          <p:nvPr/>
        </p:nvPicPr>
        <p:blipFill>
          <a:blip r:embed="rId3"/>
          <a:stretch>
            <a:fillRect/>
          </a:stretch>
        </p:blipFill>
        <p:spPr>
          <a:xfrm>
            <a:off x="10608212" y="1137232"/>
            <a:ext cx="310574" cy="310574"/>
          </a:xfrm>
          <a:prstGeom prst="rect">
            <a:avLst/>
          </a:prstGeom>
        </p:spPr>
      </p:pic>
      <p:pic>
        <p:nvPicPr>
          <p:cNvPr id="20" name="Picture 19" descr="An image that depicts the SAP HA Architecture broken down 4 layers: application server instances, ASCS, File Share, and Database.">
            <a:extLst>
              <a:ext uri="{FF2B5EF4-FFF2-40B4-BE49-F238E27FC236}">
                <a16:creationId xmlns:a16="http://schemas.microsoft.com/office/drawing/2014/main" id="{56E36AD1-1068-4240-9EC2-9AE887D26B19}"/>
              </a:ext>
            </a:extLst>
          </p:cNvPr>
          <p:cNvPicPr>
            <a:picLocks noChangeAspect="1"/>
          </p:cNvPicPr>
          <p:nvPr/>
        </p:nvPicPr>
        <p:blipFill>
          <a:blip r:embed="rId4"/>
          <a:stretch>
            <a:fillRect/>
          </a:stretch>
        </p:blipFill>
        <p:spPr>
          <a:xfrm>
            <a:off x="368863" y="1738627"/>
            <a:ext cx="10865908" cy="4829862"/>
          </a:xfrm>
          <a:prstGeom prst="rect">
            <a:avLst/>
          </a:prstGeom>
        </p:spPr>
      </p:pic>
    </p:spTree>
    <p:extLst>
      <p:ext uri="{BB962C8B-B14F-4D97-AF65-F5344CB8AC3E}">
        <p14:creationId xmlns:p14="http://schemas.microsoft.com/office/powerpoint/2010/main" val="40689818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n image that depicts the availability configuration for each application tier of the SAP deployment.">
            <a:extLst>
              <a:ext uri="{FF2B5EF4-FFF2-40B4-BE49-F238E27FC236}">
                <a16:creationId xmlns:a16="http://schemas.microsoft.com/office/drawing/2014/main" id="{88DB22BF-C709-4EB2-BA9B-383D2A57EC29}"/>
              </a:ext>
            </a:extLst>
          </p:cNvPr>
          <p:cNvPicPr>
            <a:picLocks noChangeAspect="1"/>
          </p:cNvPicPr>
          <p:nvPr/>
        </p:nvPicPr>
        <p:blipFill>
          <a:blip r:embed="rId3"/>
          <a:stretch>
            <a:fillRect/>
          </a:stretch>
        </p:blipFill>
        <p:spPr>
          <a:xfrm>
            <a:off x="353178" y="374434"/>
            <a:ext cx="11330011" cy="6365231"/>
          </a:xfrm>
          <a:prstGeom prst="rect">
            <a:avLst/>
          </a:prstGeom>
        </p:spPr>
      </p:pic>
    </p:spTree>
    <p:extLst>
      <p:ext uri="{BB962C8B-B14F-4D97-AF65-F5344CB8AC3E}">
        <p14:creationId xmlns:p14="http://schemas.microsoft.com/office/powerpoint/2010/main" val="26057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that depicts the starting design of deploying SAP HANA in Azure Virtual Machines and Virtual Networks.">
            <a:extLst>
              <a:ext uri="{FF2B5EF4-FFF2-40B4-BE49-F238E27FC236}">
                <a16:creationId xmlns:a16="http://schemas.microsoft.com/office/drawing/2014/main" id="{3BE7D047-A192-4BA7-B8B4-788539C2FB63}"/>
              </a:ext>
            </a:extLst>
          </p:cNvPr>
          <p:cNvPicPr>
            <a:picLocks noChangeAspect="1"/>
          </p:cNvPicPr>
          <p:nvPr/>
        </p:nvPicPr>
        <p:blipFill>
          <a:blip r:embed="rId3"/>
          <a:stretch>
            <a:fillRect/>
          </a:stretch>
        </p:blipFill>
        <p:spPr>
          <a:xfrm>
            <a:off x="225206" y="341036"/>
            <a:ext cx="11471326" cy="5909157"/>
          </a:xfrm>
          <a:prstGeom prst="rect">
            <a:avLst/>
          </a:prstGeom>
        </p:spPr>
      </p:pic>
    </p:spTree>
    <p:extLst>
      <p:ext uri="{BB962C8B-B14F-4D97-AF65-F5344CB8AC3E}">
        <p14:creationId xmlns:p14="http://schemas.microsoft.com/office/powerpoint/2010/main" val="12885023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that depicts what tasks should be designed for when completing the architecture diagram.">
            <a:extLst>
              <a:ext uri="{FF2B5EF4-FFF2-40B4-BE49-F238E27FC236}">
                <a16:creationId xmlns:a16="http://schemas.microsoft.com/office/drawing/2014/main" id="{D219741D-D4CE-46BC-8655-1930EAA43972}"/>
              </a:ext>
            </a:extLst>
          </p:cNvPr>
          <p:cNvPicPr>
            <a:picLocks noChangeAspect="1"/>
          </p:cNvPicPr>
          <p:nvPr/>
        </p:nvPicPr>
        <p:blipFill>
          <a:blip r:embed="rId3"/>
          <a:stretch>
            <a:fillRect/>
          </a:stretch>
        </p:blipFill>
        <p:spPr>
          <a:xfrm>
            <a:off x="266085" y="349554"/>
            <a:ext cx="11659830" cy="6277156"/>
          </a:xfrm>
          <a:prstGeom prst="rect">
            <a:avLst/>
          </a:prstGeom>
        </p:spPr>
      </p:pic>
    </p:spTree>
    <p:extLst>
      <p:ext uri="{BB962C8B-B14F-4D97-AF65-F5344CB8AC3E}">
        <p14:creationId xmlns:p14="http://schemas.microsoft.com/office/powerpoint/2010/main" val="11329928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p:nvPr>
        </p:nvSpPr>
        <p:spPr>
          <a:xfrm>
            <a:off x="51986" y="36717"/>
            <a:ext cx="11655840" cy="899665"/>
          </a:xfrm>
        </p:spPr>
        <p:txBody>
          <a:bodyPr>
            <a:noAutofit/>
          </a:bodyPr>
          <a:lstStyle/>
          <a:p>
            <a:r>
              <a:rPr lang="en-US" sz="3600" dirty="0">
                <a:solidFill>
                  <a:schemeClr val="tx1"/>
                </a:solidFill>
                <a:latin typeface="Segoe UI Light" panose="020B0502040204020203" pitchFamily="34" charset="0"/>
                <a:cs typeface="Segoe UI Light" panose="020B0502040204020203" pitchFamily="34" charset="0"/>
              </a:rPr>
              <a:t>Baseline knowledge for SAP as a service on Azure</a:t>
            </a:r>
          </a:p>
        </p:txBody>
      </p:sp>
      <p:pic>
        <p:nvPicPr>
          <p:cNvPr id="2" name="Picture 1" descr="A table depicting the baseline knowledge needed across services for SAP as a service in Azure.">
            <a:extLst>
              <a:ext uri="{FF2B5EF4-FFF2-40B4-BE49-F238E27FC236}">
                <a16:creationId xmlns:a16="http://schemas.microsoft.com/office/drawing/2014/main" id="{1690AAA3-422F-4BF5-9DC2-953A9889CF95}"/>
              </a:ext>
            </a:extLst>
          </p:cNvPr>
          <p:cNvPicPr>
            <a:picLocks noChangeAspect="1"/>
          </p:cNvPicPr>
          <p:nvPr/>
        </p:nvPicPr>
        <p:blipFill>
          <a:blip r:embed="rId3"/>
          <a:stretch>
            <a:fillRect/>
          </a:stretch>
        </p:blipFill>
        <p:spPr>
          <a:xfrm>
            <a:off x="612702" y="784901"/>
            <a:ext cx="10736616" cy="5911575"/>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4400" dirty="0">
                <a:solidFill>
                  <a:schemeClr val="tx1"/>
                </a:solidFill>
              </a:rPr>
              <a:t>Online Azure pricing calculator</a:t>
            </a:r>
          </a:p>
        </p:txBody>
      </p:sp>
      <p:pic>
        <p:nvPicPr>
          <p:cNvPr id="14" name="Picture 13" descr="Pricing Calculator webpage&#10;&#10;Screenshot of the Microsoft Azure Pro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0E8-8D72-49A6-B6CC-B033B99F0CFA}"/>
              </a:ext>
            </a:extLst>
          </p:cNvPr>
          <p:cNvSpPr>
            <a:spLocks noGrp="1"/>
          </p:cNvSpPr>
          <p:nvPr>
            <p:ph type="title"/>
          </p:nvPr>
        </p:nvSpPr>
        <p:spPr/>
        <p:txBody>
          <a:bodyPr/>
          <a:lstStyle/>
          <a:p>
            <a:r>
              <a:rPr lang="en-US" dirty="0"/>
              <a:t>Pricing </a:t>
            </a:r>
          </a:p>
        </p:txBody>
      </p:sp>
      <p:sp>
        <p:nvSpPr>
          <p:cNvPr id="3" name="Text Placeholder 2">
            <a:extLst>
              <a:ext uri="{FF2B5EF4-FFF2-40B4-BE49-F238E27FC236}">
                <a16:creationId xmlns:a16="http://schemas.microsoft.com/office/drawing/2014/main" id="{948D6C16-B17D-4D96-ACEA-FA3FF381AB3C}"/>
              </a:ext>
            </a:extLst>
          </p:cNvPr>
          <p:cNvSpPr>
            <a:spLocks noGrp="1"/>
          </p:cNvSpPr>
          <p:nvPr>
            <p:ph type="body" sz="quarter" idx="4294967295"/>
          </p:nvPr>
        </p:nvSpPr>
        <p:spPr>
          <a:xfrm>
            <a:off x="349623" y="1285857"/>
            <a:ext cx="11652250" cy="5226050"/>
          </a:xfrm>
        </p:spPr>
        <p:txBody>
          <a:bodyPr/>
          <a:lstStyle/>
          <a:p>
            <a:r>
              <a:rPr lang="en-US" sz="3600" dirty="0"/>
              <a:t>** Customer is very cost sensitive</a:t>
            </a:r>
          </a:p>
          <a:p>
            <a:r>
              <a:rPr lang="en-US" sz="3600" dirty="0"/>
              <a:t>No need to include OS/DB license costs (Customer will do BYOL separately)</a:t>
            </a:r>
          </a:p>
          <a:p>
            <a:r>
              <a:rPr lang="en-US" sz="3600" dirty="0"/>
              <a:t>Do BYOL of 3</a:t>
            </a:r>
            <a:r>
              <a:rPr lang="en-US" sz="3600" baseline="30000" dirty="0"/>
              <a:t>rd</a:t>
            </a:r>
            <a:r>
              <a:rPr lang="en-US" sz="3600" dirty="0"/>
              <a:t> party backup solution (e.g. Commvault) </a:t>
            </a:r>
          </a:p>
          <a:p>
            <a:r>
              <a:rPr lang="en-US" sz="3600" dirty="0"/>
              <a:t>ExpressRoute : Start with 500Mbps</a:t>
            </a:r>
          </a:p>
          <a:p>
            <a:r>
              <a:rPr lang="en-US" sz="3600" dirty="0"/>
              <a:t>ExpressRoute Additional outbound data transfer : 5TB/month</a:t>
            </a:r>
          </a:p>
          <a:p>
            <a:r>
              <a:rPr lang="en-US" sz="3600" dirty="0"/>
              <a:t>Make sure to include MSFT support (= Professional Direct)</a:t>
            </a:r>
          </a:p>
        </p:txBody>
      </p:sp>
    </p:spTree>
    <p:extLst>
      <p:ext uri="{BB962C8B-B14F-4D97-AF65-F5344CB8AC3E}">
        <p14:creationId xmlns:p14="http://schemas.microsoft.com/office/powerpoint/2010/main" val="20727280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49695"/>
            <a:ext cx="11653523" cy="5692068"/>
          </a:xfrm>
        </p:spPr>
        <p:txBody>
          <a:bodyPr>
            <a:normAutofit fontScale="32500" lnSpcReduction="20000"/>
          </a:bodyPr>
          <a:lstStyle/>
          <a:p>
            <a:pPr marL="336145" lvl="1" indent="0">
              <a:buNone/>
            </a:pPr>
            <a:r>
              <a:rPr lang="en-US" sz="9600" dirty="0">
                <a:solidFill>
                  <a:schemeClr val="tx1"/>
                </a:solidFill>
              </a:rPr>
              <a:t>Business Development Manager (BDM) or Application Sponsor (CFO)</a:t>
            </a:r>
          </a:p>
          <a:p>
            <a:pPr lvl="2"/>
            <a:r>
              <a:rPr lang="en-US" sz="7608" dirty="0">
                <a:solidFill>
                  <a:schemeClr val="tx1"/>
                </a:solidFill>
              </a:rPr>
              <a:t>Funds projects &amp; apps</a:t>
            </a:r>
          </a:p>
          <a:p>
            <a:pPr lvl="2"/>
            <a:r>
              <a:rPr lang="en-US" sz="7608" dirty="0">
                <a:solidFill>
                  <a:schemeClr val="tx1"/>
                </a:solidFill>
              </a:rPr>
              <a:t>Most interested in public cloud</a:t>
            </a:r>
          </a:p>
          <a:p>
            <a:pPr marL="560241" lvl="2" indent="0">
              <a:buNone/>
            </a:pPr>
            <a:endParaRPr lang="en-US" sz="7608" dirty="0">
              <a:solidFill>
                <a:schemeClr val="tx1"/>
              </a:solidFill>
            </a:endParaRPr>
          </a:p>
          <a:p>
            <a:pPr marL="336145" lvl="1" indent="0">
              <a:buNone/>
            </a:pPr>
            <a:r>
              <a:rPr lang="en-US" sz="9600" dirty="0">
                <a:solidFill>
                  <a:schemeClr val="tx1"/>
                </a:solidFill>
              </a:rPr>
              <a:t>Business Unit IT / Developers (Director of SAP Business Analysts, Director of SAP Operations)</a:t>
            </a:r>
          </a:p>
          <a:p>
            <a:pPr lvl="2"/>
            <a:r>
              <a:rPr lang="en-US" sz="7608" dirty="0">
                <a:solidFill>
                  <a:schemeClr val="tx1"/>
                </a:solidFill>
              </a:rPr>
              <a:t>Reports to BDM and is responsible for coding and testing apps</a:t>
            </a:r>
          </a:p>
          <a:p>
            <a:pPr lvl="2"/>
            <a:r>
              <a:rPr lang="en-US" sz="7608" dirty="0">
                <a:solidFill>
                  <a:schemeClr val="tx1"/>
                </a:solidFill>
              </a:rPr>
              <a:t>Big influencer of public cloud strategy</a:t>
            </a:r>
          </a:p>
          <a:p>
            <a:pPr marL="560241" lvl="2" indent="0">
              <a:buNone/>
            </a:pPr>
            <a:endParaRPr lang="en-US" sz="7608" dirty="0">
              <a:solidFill>
                <a:schemeClr val="tx1"/>
              </a:solidFill>
            </a:endParaRPr>
          </a:p>
          <a:p>
            <a:pPr marL="336145" lvl="1" indent="0">
              <a:buNone/>
            </a:pPr>
            <a:r>
              <a:rPr lang="en-US" sz="9600" dirty="0">
                <a:solidFill>
                  <a:schemeClr val="tx1"/>
                </a:solidFill>
              </a:rPr>
              <a:t>Central IT (VP of IT Operations)</a:t>
            </a:r>
          </a:p>
          <a:p>
            <a:pPr lvl="2"/>
            <a:r>
              <a:rPr lang="en-US" sz="7608" dirty="0">
                <a:solidFill>
                  <a:schemeClr val="tx1"/>
                </a:solidFill>
              </a:rPr>
              <a:t>Reports into CIO and responsible for operating datacenter</a:t>
            </a:r>
          </a:p>
          <a:p>
            <a:pPr lvl="2"/>
            <a:r>
              <a:rPr lang="en-US" sz="7608" dirty="0">
                <a:solidFill>
                  <a:schemeClr val="tx1"/>
                </a:solidFill>
              </a:rPr>
              <a:t>Concerned about shadow IT created issues: security/compliance, server sprawl, and lack of control</a:t>
            </a:r>
          </a:p>
          <a:p>
            <a:pPr marL="336145" lvl="1" indent="0">
              <a:buNone/>
            </a:pPr>
            <a:endParaRPr lang="en-US" sz="9600" dirty="0">
              <a:solidFill>
                <a:schemeClr val="tx1"/>
              </a:solidFill>
              <a:latin typeface="+mj-lt"/>
            </a:endParaRPr>
          </a:p>
          <a:p>
            <a:pPr marL="336145" lvl="1" indent="0">
              <a:buNone/>
            </a:pPr>
            <a:endParaRPr lang="en-US" sz="51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A9F5E6-D83D-4FBC-AF24-C4D2148CA862}"/>
              </a:ext>
            </a:extLst>
          </p:cNvPr>
          <p:cNvSpPr>
            <a:spLocks noGrp="1"/>
          </p:cNvSpPr>
          <p:nvPr>
            <p:ph type="title"/>
          </p:nvPr>
        </p:nvSpPr>
        <p:spPr>
          <a:xfrm>
            <a:off x="453320" y="332542"/>
            <a:ext cx="11655840" cy="899665"/>
          </a:xfrm>
        </p:spPr>
        <p:txBody>
          <a:bodyPr/>
          <a:lstStyle/>
          <a:p>
            <a:r>
              <a:rPr lang="en-US" dirty="0"/>
              <a:t>SAP HANA on Cloud</a:t>
            </a:r>
          </a:p>
        </p:txBody>
      </p:sp>
      <p:pic>
        <p:nvPicPr>
          <p:cNvPr id="11" name="Picture 10" descr="A graphic depicting the benefits achieved from moving SAP HANA to Azure.">
            <a:extLst>
              <a:ext uri="{FF2B5EF4-FFF2-40B4-BE49-F238E27FC236}">
                <a16:creationId xmlns:a16="http://schemas.microsoft.com/office/drawing/2014/main" id="{C6786739-E028-47C3-AF14-F6DA18B7B65A}"/>
              </a:ext>
            </a:extLst>
          </p:cNvPr>
          <p:cNvPicPr>
            <a:picLocks noChangeAspect="1"/>
          </p:cNvPicPr>
          <p:nvPr/>
        </p:nvPicPr>
        <p:blipFill>
          <a:blip r:embed="rId2"/>
          <a:stretch>
            <a:fillRect/>
          </a:stretch>
        </p:blipFill>
        <p:spPr>
          <a:xfrm>
            <a:off x="1600723" y="1614918"/>
            <a:ext cx="8796542" cy="4343816"/>
          </a:xfrm>
          <a:prstGeom prst="rect">
            <a:avLst/>
          </a:prstGeom>
        </p:spPr>
      </p:pic>
    </p:spTree>
    <p:extLst>
      <p:ext uri="{BB962C8B-B14F-4D97-AF65-F5344CB8AC3E}">
        <p14:creationId xmlns:p14="http://schemas.microsoft.com/office/powerpoint/2010/main" val="8259102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200329"/>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of the BW on HANA with HA preferred solution. The second option delivers the same core functionality as the first option but, in addition, it provides high availability for the SAP HANA components. This is accomplished by provisioning two identically configured M128s Azure VM into the same availabilty set. The two Azure VMs form the database tier and host two identically configured HANA instances replicating synchronously with each other by using HANA System Replication. Implementing high availability in the application tier involves provisioning two pairs of Azure VMs, with each pair in its own availability set. The first pair consists of two E2_v3 Azure VMs hosting SAP ASCS and NFS components. The second pair consists of a two E8_v3 Azure VMs, forming a Linux-based cluster, hosting the application servers and delivering total of 17,512 SAPS.">
            <a:extLst>
              <a:ext uri="{FF2B5EF4-FFF2-40B4-BE49-F238E27FC236}">
                <a16:creationId xmlns:a16="http://schemas.microsoft.com/office/drawing/2014/main" id="{C9ED1F94-701F-414F-B55D-053A2B66A3E5}"/>
              </a:ext>
            </a:extLst>
          </p:cNvPr>
          <p:cNvPicPr>
            <a:picLocks noChangeAspect="1"/>
          </p:cNvPicPr>
          <p:nvPr/>
        </p:nvPicPr>
        <p:blipFill>
          <a:blip r:embed="rId3">
            <a:clrChange>
              <a:clrFrom>
                <a:srgbClr val="0072C6"/>
              </a:clrFrom>
              <a:clrTo>
                <a:srgbClr val="0072C6">
                  <a:alpha val="0"/>
                </a:srgbClr>
              </a:clrTo>
            </a:clrChange>
          </a:blip>
          <a:stretch>
            <a:fillRect/>
          </a:stretch>
        </p:blipFill>
        <p:spPr>
          <a:xfrm>
            <a:off x="184645" y="131889"/>
            <a:ext cx="11660030" cy="6631981"/>
          </a:xfrm>
          <a:prstGeom prst="rect">
            <a:avLst/>
          </a:prstGeom>
        </p:spPr>
      </p:pic>
    </p:spTree>
    <p:extLst>
      <p:ext uri="{BB962C8B-B14F-4D97-AF65-F5344CB8AC3E}">
        <p14:creationId xmlns:p14="http://schemas.microsoft.com/office/powerpoint/2010/main" val="40645554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large table depicting pricing data for the various resources consumed in Azure for SAP.">
            <a:extLst>
              <a:ext uri="{FF2B5EF4-FFF2-40B4-BE49-F238E27FC236}">
                <a16:creationId xmlns:a16="http://schemas.microsoft.com/office/drawing/2014/main" id="{44683EF4-F66C-4A32-8461-774603E5A94A}"/>
              </a:ext>
            </a:extLst>
          </p:cNvPr>
          <p:cNvPicPr>
            <a:picLocks noChangeAspect="1"/>
          </p:cNvPicPr>
          <p:nvPr/>
        </p:nvPicPr>
        <p:blipFill>
          <a:blip r:embed="rId3"/>
          <a:stretch>
            <a:fillRect/>
          </a:stretch>
        </p:blipFill>
        <p:spPr>
          <a:xfrm>
            <a:off x="654779" y="12420"/>
            <a:ext cx="10882441" cy="6833160"/>
          </a:xfrm>
          <a:prstGeom prst="rect">
            <a:avLst/>
          </a:prstGeom>
          <a:solidFill>
            <a:srgbClr val="FFFFFF"/>
          </a:solidFill>
        </p:spPr>
      </p:pic>
      <p:sp>
        <p:nvSpPr>
          <p:cNvPr id="11" name="Rectangle 10">
            <a:extLst>
              <a:ext uri="{FF2B5EF4-FFF2-40B4-BE49-F238E27FC236}">
                <a16:creationId xmlns:a16="http://schemas.microsoft.com/office/drawing/2014/main" id="{5436D2BC-C362-41DE-BD9A-65F1FC96D661}"/>
              </a:ext>
            </a:extLst>
          </p:cNvPr>
          <p:cNvSpPr/>
          <p:nvPr/>
        </p:nvSpPr>
        <p:spPr>
          <a:xfrm>
            <a:off x="10580144" y="1108941"/>
            <a:ext cx="1485849" cy="830997"/>
          </a:xfrm>
          <a:prstGeom prst="rect">
            <a:avLst/>
          </a:prstGeom>
        </p:spPr>
        <p:txBody>
          <a:bodyPr wrap="square">
            <a:spAutoFit/>
          </a:bodyPr>
          <a:lstStyle/>
          <a:p>
            <a:pPr>
              <a:defRPr/>
            </a:pPr>
            <a:r>
              <a:rPr lang="en-US" sz="1200" dirty="0">
                <a:solidFill>
                  <a:srgbClr val="505050"/>
                </a:solidFill>
                <a:latin typeface="Segoe UI"/>
              </a:rPr>
              <a:t>https://azure.com/e/329e519b3667477dbb2faf5005dfc973</a:t>
            </a:r>
          </a:p>
        </p:txBody>
      </p:sp>
    </p:spTree>
    <p:extLst>
      <p:ext uri="{BB962C8B-B14F-4D97-AF65-F5344CB8AC3E}">
        <p14:creationId xmlns:p14="http://schemas.microsoft.com/office/powerpoint/2010/main" val="166430765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of the BW on HANA with HA/DR preferred solution. To further enhance our design by providing disaster recovery capabilities, we create a virtual network in the West US Azure region and leverage MPLS-based ExpressRoute to provide cross-region and cross-premises connectivity. Next, we deploy another M128s Azure VM in the newly provisioned virtual network and configure it with asynchronous HANA system replication from the cluster hosting the primary database instance. We also implement a standby disaster recovery environment for the application tier.">
            <a:extLst>
              <a:ext uri="{FF2B5EF4-FFF2-40B4-BE49-F238E27FC236}">
                <a16:creationId xmlns:a16="http://schemas.microsoft.com/office/drawing/2014/main" id="{EC2FBF9D-C9A5-4A6F-A3B8-4E012CEC54AE}"/>
              </a:ext>
            </a:extLst>
          </p:cNvPr>
          <p:cNvPicPr>
            <a:picLocks noChangeAspect="1"/>
          </p:cNvPicPr>
          <p:nvPr/>
        </p:nvPicPr>
        <p:blipFill>
          <a:blip r:embed="rId3">
            <a:clrChange>
              <a:clrFrom>
                <a:srgbClr val="0072C6"/>
              </a:clrFrom>
              <a:clrTo>
                <a:srgbClr val="0072C6">
                  <a:alpha val="0"/>
                </a:srgbClr>
              </a:clrTo>
            </a:clrChange>
          </a:blip>
          <a:stretch>
            <a:fillRect/>
          </a:stretch>
        </p:blipFill>
        <p:spPr>
          <a:xfrm>
            <a:off x="174020" y="85578"/>
            <a:ext cx="11843959" cy="6686843"/>
          </a:xfrm>
          <a:prstGeom prst="rect">
            <a:avLst/>
          </a:prstGeom>
        </p:spPr>
      </p:pic>
    </p:spTree>
    <p:extLst>
      <p:ext uri="{BB962C8B-B14F-4D97-AF65-F5344CB8AC3E}">
        <p14:creationId xmlns:p14="http://schemas.microsoft.com/office/powerpoint/2010/main" val="391148899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large table depicting pricing data for the various resources consumed in Azure for SAP with HA + DR.">
            <a:extLst>
              <a:ext uri="{FF2B5EF4-FFF2-40B4-BE49-F238E27FC236}">
                <a16:creationId xmlns:a16="http://schemas.microsoft.com/office/drawing/2014/main" id="{820606AE-D287-4EC2-9A92-E3FC93875270}"/>
              </a:ext>
            </a:extLst>
          </p:cNvPr>
          <p:cNvPicPr>
            <a:picLocks noChangeAspect="1"/>
          </p:cNvPicPr>
          <p:nvPr/>
        </p:nvPicPr>
        <p:blipFill>
          <a:blip r:embed="rId3"/>
          <a:stretch>
            <a:fillRect/>
          </a:stretch>
        </p:blipFill>
        <p:spPr>
          <a:xfrm>
            <a:off x="1319349" y="0"/>
            <a:ext cx="9653451" cy="6858000"/>
          </a:xfrm>
          <a:prstGeom prst="rect">
            <a:avLst/>
          </a:prstGeom>
          <a:solidFill>
            <a:srgbClr val="FFFFFF"/>
          </a:solidFill>
        </p:spPr>
      </p:pic>
      <p:sp>
        <p:nvSpPr>
          <p:cNvPr id="12" name="Rectangle 11">
            <a:extLst>
              <a:ext uri="{FF2B5EF4-FFF2-40B4-BE49-F238E27FC236}">
                <a16:creationId xmlns:a16="http://schemas.microsoft.com/office/drawing/2014/main" id="{ADAE32B9-DE1B-4B49-88F5-A8E42F926DE3}"/>
              </a:ext>
            </a:extLst>
          </p:cNvPr>
          <p:cNvSpPr/>
          <p:nvPr/>
        </p:nvSpPr>
        <p:spPr>
          <a:xfrm>
            <a:off x="10317706" y="1404775"/>
            <a:ext cx="1607145" cy="646331"/>
          </a:xfrm>
          <a:prstGeom prst="rect">
            <a:avLst/>
          </a:prstGeom>
        </p:spPr>
        <p:txBody>
          <a:bodyPr wrap="square">
            <a:spAutoFit/>
          </a:bodyPr>
          <a:lstStyle/>
          <a:p>
            <a:pPr>
              <a:defRPr/>
            </a:pPr>
            <a:r>
              <a:rPr lang="en-US" sz="1200" dirty="0">
                <a:solidFill>
                  <a:srgbClr val="505050"/>
                </a:solidFill>
                <a:latin typeface="Segoe UI"/>
              </a:rPr>
              <a:t>https://azure.com/e/ca7ac8872793450d84b75e594f6bd6ba </a:t>
            </a:r>
          </a:p>
        </p:txBody>
      </p:sp>
    </p:spTree>
    <p:extLst>
      <p:ext uri="{BB962C8B-B14F-4D97-AF65-F5344CB8AC3E}">
        <p14:creationId xmlns:p14="http://schemas.microsoft.com/office/powerpoint/2010/main" val="304517109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249" y="228602"/>
            <a:ext cx="11151917" cy="443198"/>
          </a:xfrm>
        </p:spPr>
        <p:txBody>
          <a:bodyPr/>
          <a:lstStyle/>
          <a:p>
            <a:r>
              <a:rPr lang="en-US" sz="4400" dirty="0">
                <a:solidFill>
                  <a:schemeClr val="tx1"/>
                </a:solidFill>
                <a:latin typeface="Segoe UI Light"/>
                <a:cs typeface="Segoe UI" pitchFamily="34" charset="0"/>
              </a:rPr>
              <a:t>SAP HANA </a:t>
            </a:r>
            <a:r>
              <a:rPr lang="en-US" sz="4400" dirty="0">
                <a:solidFill>
                  <a:schemeClr val="tx1"/>
                </a:solidFill>
                <a:latin typeface="Segoe UI Light"/>
              </a:rPr>
              <a:t>HA on Azure VMs Setup Sequence</a:t>
            </a:r>
            <a:endParaRPr lang="en-US" sz="4400" dirty="0">
              <a:solidFill>
                <a:schemeClr val="tx1"/>
              </a:solidFill>
            </a:endParaRPr>
          </a:p>
        </p:txBody>
      </p:sp>
      <p:sp>
        <p:nvSpPr>
          <p:cNvPr id="7" name="Content Placeholder 2"/>
          <p:cNvSpPr txBox="1">
            <a:spLocks/>
          </p:cNvSpPr>
          <p:nvPr/>
        </p:nvSpPr>
        <p:spPr>
          <a:xfrm>
            <a:off x="717228" y="1253330"/>
            <a:ext cx="10953938" cy="53760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defRPr/>
            </a:pPr>
            <a:r>
              <a:rPr lang="en-US" sz="1800" dirty="0"/>
              <a:t>Provision Azure infrastructure and two Azure Linux VMs (Azure)</a:t>
            </a:r>
            <a:endParaRPr kumimoji="0" lang="en-US" sz="1800" b="0" i="0" u="none" strike="noStrike" kern="1200" cap="none" spc="0" normalizeH="0" baseline="0" noProof="0" dirty="0">
              <a:ln>
                <a:noFill/>
              </a:ln>
              <a:effectLst/>
              <a:uLnTx/>
              <a:uFillTx/>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effectLst/>
                <a:uLnTx/>
                <a:uFillTx/>
                <a:ea typeface="+mn-ea"/>
                <a:cs typeface="+mn-cs"/>
              </a:rPr>
              <a:t>Update</a:t>
            </a:r>
            <a:r>
              <a:rPr kumimoji="0" lang="en-US" sz="1800" b="0" i="0" u="none" strike="noStrike" kern="1200" cap="none" spc="0" normalizeH="0" noProof="0" dirty="0">
                <a:ln>
                  <a:noFill/>
                </a:ln>
                <a:effectLst/>
                <a:uLnTx/>
                <a:uFillTx/>
                <a:ea typeface="+mn-ea"/>
                <a:cs typeface="+mn-cs"/>
              </a:rPr>
              <a:t> Linux OS  (Linux)</a:t>
            </a:r>
            <a:endParaRPr kumimoji="0" lang="en-US" sz="1800" b="0" i="0" u="none" strike="noStrike" kern="1200" cap="none" spc="0" normalizeH="0" baseline="0" noProof="0" dirty="0">
              <a:ln>
                <a:noFill/>
              </a:ln>
              <a:effectLst/>
              <a:uLnTx/>
              <a:uFillTx/>
              <a:ea typeface="+mn-ea"/>
              <a:cs typeface="+mn-cs"/>
            </a:endParaRPr>
          </a:p>
          <a:p>
            <a:pPr marL="342900" lvl="0" indent="-342900">
              <a:buFont typeface="+mj-lt"/>
              <a:buAutoNum type="arabicPeriod"/>
              <a:defRPr/>
            </a:pPr>
            <a:r>
              <a:rPr lang="en-US" sz="1800" dirty="0"/>
              <a:t>Install HA Extensions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Set up disk layout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name resolution (Azure or Linux)</a:t>
            </a:r>
          </a:p>
          <a:p>
            <a:pPr marL="342900" lvl="0" indent="-342900">
              <a:buFont typeface="+mj-lt"/>
              <a:buAutoNum type="arabicPeriod"/>
              <a:defRPr/>
            </a:pPr>
            <a:r>
              <a:rPr lang="en-US" sz="1800" dirty="0"/>
              <a:t>Install cluster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Corosync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Install HANA HA packages (Linux)</a:t>
            </a:r>
          </a:p>
          <a:p>
            <a:pPr marL="342900" lvl="0" indent="-342900">
              <a:buFont typeface="+mj-lt"/>
              <a:buAutoNum type="arabicPeriod"/>
              <a:defRPr/>
            </a:pPr>
            <a:r>
              <a:rPr lang="en-US" sz="1800" dirty="0"/>
              <a:t>Install SAP HANA (SAP)</a:t>
            </a:r>
          </a:p>
          <a:p>
            <a:pPr marL="342900" lvl="0" indent="-342900">
              <a:buFont typeface="+mj-lt"/>
              <a:buAutoNum type="arabicPeriod"/>
              <a:defRPr/>
            </a:pPr>
            <a:r>
              <a:rPr lang="en-US" sz="1800" dirty="0"/>
              <a:t>Upgrade SAP Host Agent (SAP)</a:t>
            </a:r>
          </a:p>
          <a:p>
            <a:pPr marL="342900" lvl="0" indent="-342900">
              <a:buFont typeface="+mj-lt"/>
              <a:buAutoNum type="arabicPeriod"/>
              <a:defRPr/>
            </a:pPr>
            <a:r>
              <a:rPr lang="en-US" sz="1800" dirty="0"/>
              <a:t>Configure HANA replication (SAP)</a:t>
            </a:r>
          </a:p>
          <a:p>
            <a:pPr marL="342900" lvl="0" indent="-342900">
              <a:buFont typeface="+mj-lt"/>
              <a:buAutoNum type="arabicPeriod"/>
              <a:defRPr/>
            </a:pPr>
            <a:r>
              <a:rPr lang="en-US" sz="1800" dirty="0"/>
              <a:t>Configure Cluster Framework (Linux)</a:t>
            </a:r>
          </a:p>
          <a:p>
            <a:pPr marL="342900" lvl="0" indent="-342900">
              <a:buFont typeface="+mj-lt"/>
              <a:buAutoNum type="arabicPeriod"/>
              <a:defRPr/>
            </a:pPr>
            <a:r>
              <a:rPr lang="en-US" sz="1800" dirty="0"/>
              <a:t>Create STONITH device (Azure and Linux)</a:t>
            </a:r>
          </a:p>
          <a:p>
            <a:pPr marL="342900" lvl="0" indent="-342900">
              <a:buFont typeface="+mj-lt"/>
              <a:buAutoNum type="arabicPeriod"/>
              <a:defRPr/>
            </a:pPr>
            <a:r>
              <a:rPr lang="en-US" sz="1800" dirty="0"/>
              <a:t>Register SAP HANA resources (Linux)</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859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detailed </a:t>
            </a:r>
            <a:endParaRPr lang="en-US" sz="3600" dirty="0"/>
          </a:p>
        </p:txBody>
      </p:sp>
      <p:sp>
        <p:nvSpPr>
          <p:cNvPr id="8" name="Content Placeholder 2"/>
          <p:cNvSpPr txBox="1">
            <a:spLocks/>
          </p:cNvSpPr>
          <p:nvPr/>
        </p:nvSpPr>
        <p:spPr>
          <a:xfrm>
            <a:off x="241824" y="1679333"/>
            <a:ext cx="11505527" cy="4464576"/>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defRPr/>
            </a:pPr>
            <a:r>
              <a:rPr lang="en-US" sz="2800" dirty="0">
                <a:solidFill>
                  <a:schemeClr val="tx1"/>
                </a:solidFill>
              </a:rPr>
              <a:t>Provision Azure infrastructure and two Azure Linux VMs (SLES-for-SAP Applications 12 SP1) using the Azure Resource Manager model.</a:t>
            </a:r>
          </a:p>
          <a:p>
            <a:pPr marL="514350" indent="-514350">
              <a:buFont typeface="+mj-lt"/>
              <a:buAutoNum type="arabicPeriod"/>
              <a:defRPr/>
            </a:pPr>
            <a:r>
              <a:rPr lang="en-US" sz="2800" dirty="0">
                <a:solidFill>
                  <a:schemeClr val="tx1"/>
                </a:solidFill>
              </a:rPr>
              <a:t>Register SLES to ensure access to package repositories (BYOS only), add the public-cloud module, update OS (sudo zipper update).</a:t>
            </a:r>
          </a:p>
          <a:p>
            <a:pPr marL="514350" indent="-514350">
              <a:buFont typeface="+mj-lt"/>
              <a:buAutoNum type="arabicPeriod"/>
              <a:defRPr/>
            </a:pPr>
            <a:r>
              <a:rPr lang="en-US" sz="2800" dirty="0">
                <a:solidFill>
                  <a:schemeClr val="tx1"/>
                </a:solidFill>
              </a:rPr>
              <a:t>Install HA Extensions (sudo zypper install sle-ha-release fence-agents).</a:t>
            </a:r>
          </a:p>
          <a:p>
            <a:pPr marL="514350" indent="-514350">
              <a:buFont typeface="+mj-lt"/>
              <a:buAutoNum type="arabicPeriod"/>
              <a:defRPr/>
            </a:pPr>
            <a:r>
              <a:rPr lang="en-US" sz="2800" dirty="0">
                <a:solidFill>
                  <a:schemeClr val="tx1"/>
                </a:solidFill>
              </a:rPr>
              <a:t>Set up disk layout.</a:t>
            </a:r>
          </a:p>
          <a:p>
            <a:pPr marL="514350" indent="-514350">
              <a:buFont typeface="+mj-lt"/>
              <a:buAutoNum type="arabicPeriod"/>
              <a:defRPr/>
            </a:pPr>
            <a:r>
              <a:rPr lang="en-US" sz="2800" dirty="0">
                <a:solidFill>
                  <a:schemeClr val="tx1"/>
                </a:solidFill>
              </a:rPr>
              <a:t>Configure name resolution (DNS or /etc/hosts).</a:t>
            </a:r>
          </a:p>
          <a:p>
            <a:pPr marL="514350" indent="-514350">
              <a:buFont typeface="+mj-lt"/>
              <a:buAutoNum type="arabicPeriod"/>
              <a:defRPr/>
            </a:pPr>
            <a:endParaRPr lang="en-US" sz="2800" dirty="0">
              <a:solidFill>
                <a:schemeClr val="tx1"/>
              </a:solidFill>
            </a:endParaRPr>
          </a:p>
          <a:p>
            <a:pPr marL="514350" indent="-514350">
              <a:buFont typeface="+mj-lt"/>
              <a:buAutoNum type="arabicPeriod"/>
              <a:defRPr/>
            </a:pPr>
            <a:endParaRPr lang="en-US" sz="2800" dirty="0">
              <a:solidFill>
                <a:schemeClr val="tx1"/>
              </a:solidFill>
              <a:latin typeface="Segoe UI Light"/>
            </a:endParaRPr>
          </a:p>
        </p:txBody>
      </p:sp>
    </p:spTree>
    <p:extLst>
      <p:ext uri="{BB962C8B-B14F-4D97-AF65-F5344CB8AC3E}">
        <p14:creationId xmlns:p14="http://schemas.microsoft.com/office/powerpoint/2010/main" val="5096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(continued)</a:t>
            </a:r>
            <a:endParaRPr lang="en-US" sz="3600" dirty="0"/>
          </a:p>
        </p:txBody>
      </p:sp>
      <p:sp>
        <p:nvSpPr>
          <p:cNvPr id="8" name="Content Placeholder 2"/>
          <p:cNvSpPr txBox="1">
            <a:spLocks/>
          </p:cNvSpPr>
          <p:nvPr/>
        </p:nvSpPr>
        <p:spPr>
          <a:xfrm>
            <a:off x="285987" y="1189726"/>
            <a:ext cx="11630710" cy="5225822"/>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defRPr/>
            </a:pPr>
            <a:r>
              <a:rPr lang="en-US" sz="2400" dirty="0">
                <a:solidFill>
                  <a:schemeClr val="tx1"/>
                </a:solidFill>
              </a:rPr>
              <a:t>Install cluster on the first node (sudo ha-cluster-init) and join the second node to the cluster (sudo ha-cluster-join).</a:t>
            </a:r>
          </a:p>
          <a:p>
            <a:pPr marL="342900" indent="-342900">
              <a:buFont typeface="+mj-lt"/>
              <a:buAutoNum type="arabicPeriod"/>
              <a:defRPr/>
            </a:pPr>
            <a:r>
              <a:rPr lang="en-US" sz="2400" dirty="0">
                <a:solidFill>
                  <a:schemeClr val="tx1"/>
                </a:solidFill>
              </a:rPr>
              <a:t>Configure corosync transport and nodelist settings (edit /etc/corosync/corosync.conf) and restart corosync service.</a:t>
            </a:r>
          </a:p>
          <a:p>
            <a:pPr marL="342900" indent="-342900">
              <a:buFont typeface="+mj-lt"/>
              <a:buAutoNum type="arabicPeriod"/>
              <a:defRPr/>
            </a:pPr>
            <a:r>
              <a:rPr lang="en-US" sz="2400" dirty="0">
                <a:solidFill>
                  <a:schemeClr val="tx1"/>
                </a:solidFill>
              </a:rPr>
              <a:t>Install HANA HA packages (sudo zypper install SAPHanaSR).</a:t>
            </a:r>
          </a:p>
          <a:p>
            <a:pPr marL="342900" indent="-342900">
              <a:buFont typeface="+mj-lt"/>
              <a:buAutoNum type="arabicPeriod"/>
              <a:defRPr/>
            </a:pPr>
            <a:r>
              <a:rPr lang="en-US" sz="2400" dirty="0">
                <a:solidFill>
                  <a:schemeClr val="tx1"/>
                </a:solidFill>
              </a:rPr>
              <a:t>Run hdblcm to install SAP HANA.</a:t>
            </a:r>
          </a:p>
          <a:p>
            <a:pPr marL="342900" indent="-342900">
              <a:buFont typeface="+mj-lt"/>
              <a:buAutoNum type="arabicPeriod"/>
              <a:defRPr/>
            </a:pPr>
            <a:r>
              <a:rPr lang="en-US" sz="2400" dirty="0">
                <a:solidFill>
                  <a:schemeClr val="tx1"/>
                </a:solidFill>
              </a:rPr>
              <a:t>Upgrade SAP Host Agent. </a:t>
            </a:r>
          </a:p>
          <a:p>
            <a:pPr marL="342900" indent="-342900">
              <a:buFont typeface="+mj-lt"/>
              <a:buAutoNum type="arabicPeriod"/>
              <a:defRPr/>
            </a:pPr>
            <a:r>
              <a:rPr lang="en-US" sz="2400" dirty="0">
                <a:solidFill>
                  <a:schemeClr val="tx1"/>
                </a:solidFill>
              </a:rPr>
              <a:t>Configure HANA replication (create keystore, create the primary site, create the secondary site).</a:t>
            </a:r>
          </a:p>
          <a:p>
            <a:pPr marL="342900" indent="-342900">
              <a:buFont typeface="+mj-lt"/>
              <a:buAutoNum type="arabicPeriod"/>
              <a:defRPr/>
            </a:pPr>
            <a:r>
              <a:rPr lang="en-US" sz="2400" dirty="0">
                <a:solidFill>
                  <a:schemeClr val="tx1"/>
                </a:solidFill>
              </a:rPr>
              <a:t>Configure Cluster Framework.</a:t>
            </a:r>
          </a:p>
          <a:p>
            <a:pPr marL="342900" indent="-342900">
              <a:buFont typeface="+mj-lt"/>
              <a:buAutoNum type="arabicPeriod"/>
              <a:defRPr/>
            </a:pPr>
            <a:r>
              <a:rPr lang="en-US" sz="2400" dirty="0">
                <a:solidFill>
                  <a:schemeClr val="tx1"/>
                </a:solidFill>
              </a:rPr>
              <a:t>Create STONITH device (register an Azure AD app and a corresponding Service Principal, configure the cluster STONITH device).</a:t>
            </a:r>
          </a:p>
          <a:p>
            <a:pPr marL="342900" indent="-342900">
              <a:buFont typeface="+mj-lt"/>
              <a:buAutoNum type="arabicPeriod"/>
              <a:defRPr/>
            </a:pPr>
            <a:r>
              <a:rPr lang="en-US" sz="2400" dirty="0">
                <a:solidFill>
                  <a:schemeClr val="tx1"/>
                </a:solidFill>
              </a:rPr>
              <a:t>Register SAP HANA resources.</a:t>
            </a:r>
            <a:endParaRPr lang="en-US" sz="1800" dirty="0">
              <a:solidFill>
                <a:schemeClr val="tx1"/>
              </a:solidFill>
            </a:endParaRPr>
          </a:p>
        </p:txBody>
      </p:sp>
    </p:spTree>
    <p:extLst>
      <p:ext uri="{BB962C8B-B14F-4D97-AF65-F5344CB8AC3E}">
        <p14:creationId xmlns:p14="http://schemas.microsoft.com/office/powerpoint/2010/main" val="2966249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  </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of migrating its SAP HANA environment to cloud. </a:t>
            </a:r>
          </a:p>
          <a:p>
            <a:pPr lvl="1"/>
            <a:r>
              <a:rPr lang="en-US" sz="20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landscape in Azure. The intention is to migrate the BW system first (go live in March CY18) and migrate ECC in Q4 of CY18. The multi-stage approach is supposed to minimize potential migration risks. </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p:nvPr>
        </p:nvSpPr>
        <p:spPr>
          <a:xfrm>
            <a:off x="268080" y="106217"/>
            <a:ext cx="11655840" cy="899665"/>
          </a:xfrm>
        </p:spPr>
        <p:txBody>
          <a:bodyPr>
            <a:noAutofit/>
          </a:bodyPr>
          <a:lstStyle/>
          <a:p>
            <a:r>
              <a:rPr lang="en-US" sz="3600" dirty="0">
                <a:solidFill>
                  <a:schemeClr val="tx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pic>
        <p:nvPicPr>
          <p:cNvPr id="9" name="Picture 8">
            <a:extLst>
              <a:ext uri="{FF2B5EF4-FFF2-40B4-BE49-F238E27FC236}">
                <a16:creationId xmlns:a16="http://schemas.microsoft.com/office/drawing/2014/main" id="{3A0C9908-860E-493F-8DE8-EAA9539A4F6A}"/>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1214418" y="5007297"/>
            <a:ext cx="637145" cy="637145"/>
          </a:xfrm>
          <a:prstGeom prst="rect">
            <a:avLst/>
          </a:prstGeom>
        </p:spPr>
      </p:pic>
      <p:pic>
        <p:nvPicPr>
          <p:cNvPr id="10" name="Picture 9">
            <a:extLst>
              <a:ext uri="{FF2B5EF4-FFF2-40B4-BE49-F238E27FC236}">
                <a16:creationId xmlns:a16="http://schemas.microsoft.com/office/drawing/2014/main" id="{F427523F-9774-4C7B-9293-BAFD0FC3302E}"/>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1385246" y="5451834"/>
            <a:ext cx="251217" cy="251217"/>
          </a:xfrm>
          <a:prstGeom prst="rect">
            <a:avLst/>
          </a:prstGeom>
        </p:spPr>
      </p:pic>
      <p:sp>
        <p:nvSpPr>
          <p:cNvPr id="11" name="Rectangle 10">
            <a:extLst>
              <a:ext uri="{FF2B5EF4-FFF2-40B4-BE49-F238E27FC236}">
                <a16:creationId xmlns:a16="http://schemas.microsoft.com/office/drawing/2014/main" id="{25504E40-28BC-4E93-8ED9-BD19FAB4641C}"/>
              </a:ext>
            </a:extLst>
          </p:cNvPr>
          <p:cNvSpPr/>
          <p:nvPr/>
        </p:nvSpPr>
        <p:spPr>
          <a:xfrm>
            <a:off x="1166880" y="5748377"/>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2F8D7CC0-C2AD-47B6-B6E0-5DCFC2600A0E}"/>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375872" y="5950919"/>
            <a:ext cx="281831" cy="281831"/>
          </a:xfrm>
          <a:prstGeom prst="rect">
            <a:avLst/>
          </a:prstGeom>
        </p:spPr>
      </p:pic>
    </p:spTree>
    <p:extLst>
      <p:ext uri="{BB962C8B-B14F-4D97-AF65-F5344CB8AC3E}">
        <p14:creationId xmlns:p14="http://schemas.microsoft.com/office/powerpoint/2010/main" val="7967078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15364118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14479209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ECC remains on-premises until Dec CY18 – how can we maintain integrations between ECC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How much does Azure cost? Give us a few options (e.g. HA and non-HA, DR and non-DR).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three options:</a:t>
            </a:r>
          </a:p>
          <a:p>
            <a:r>
              <a:rPr lang="en-US" sz="2000" dirty="0">
                <a:solidFill>
                  <a:schemeClr val="tx1"/>
                </a:solidFill>
                <a:latin typeface="+mn-lt"/>
              </a:rPr>
              <a:t>Non-HA</a:t>
            </a:r>
          </a:p>
          <a:p>
            <a:r>
              <a:rPr lang="en-US" sz="2000" dirty="0">
                <a:solidFill>
                  <a:schemeClr val="tx1"/>
                </a:solidFill>
                <a:latin typeface="+mn-lt"/>
              </a:rPr>
              <a:t>HA 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running with data 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p>
          <a:p>
            <a:pPr>
              <a:spcAft>
                <a:spcPts val="882"/>
              </a:spcAft>
            </a:pPr>
            <a:r>
              <a:rPr lang="en-US" sz="2000" dirty="0">
                <a:solidFill>
                  <a:schemeClr val="tx1"/>
                </a:solidFill>
                <a:latin typeface="+mn-lt"/>
              </a:rPr>
              <a:t>SAP HANA System Replication in asynchronous replication mode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it will continue to incur charges . </a:t>
            </a:r>
          </a:p>
          <a:p>
            <a:r>
              <a:rPr lang="en-US" sz="2800" dirty="0">
                <a:solidFill>
                  <a:schemeClr val="tx1"/>
                </a:solidFill>
                <a:latin typeface="+mn-lt"/>
              </a:rPr>
              <a:t>Deallocating does not mean deleting the VM as it still exists in storage .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Azure Automation runbooks or custom Azure PowerShell and Azure CLI scripts to stop and deallocate any instance.</a:t>
            </a:r>
          </a:p>
          <a:p>
            <a:r>
              <a:rPr lang="en-US" sz="2800" dirty="0">
                <a:solidFill>
                  <a:schemeClr val="tx1"/>
                </a:solidFill>
                <a:latin typeface="+mn-lt"/>
              </a:rPr>
              <a:t>The same tools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priced 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161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9ED5-4AC3-4434-9F86-1F55BC05FFC4}"/>
              </a:ext>
            </a:extLst>
          </p:cNvPr>
          <p:cNvSpPr>
            <a:spLocks noGrp="1"/>
          </p:cNvSpPr>
          <p:nvPr>
            <p:ph type="title"/>
          </p:nvPr>
        </p:nvSpPr>
        <p:spPr/>
        <p:txBody>
          <a:bodyPr>
            <a:normAutofit fontScale="90000"/>
          </a:bodyPr>
          <a:lstStyle/>
          <a:p>
            <a:r>
              <a:rPr lang="en-US" sz="3500" dirty="0">
                <a:solidFill>
                  <a:schemeClr val="tx1"/>
                </a:solidFill>
              </a:rPr>
              <a:t>SAP HANA Hardware Configuration Check Tool (HWCCT)</a:t>
            </a:r>
            <a:br>
              <a:rPr lang="en-US" sz="3500" dirty="0">
                <a:solidFill>
                  <a:schemeClr val="tx1"/>
                </a:solidFill>
              </a:rPr>
            </a:br>
            <a:r>
              <a:rPr lang="en-US" sz="3500" dirty="0">
                <a:solidFill>
                  <a:schemeClr val="tx1"/>
                </a:solidFill>
              </a:rPr>
              <a:t> – KPIs for Storage (Production)</a:t>
            </a:r>
          </a:p>
        </p:txBody>
      </p:sp>
      <p:pic>
        <p:nvPicPr>
          <p:cNvPr id="4" name="Picture 3" descr="HWCCT table&#10;&#10;A table displays with the following hardware configuration data: Volume, Block Sizes, Test File Size, KPIs (Initial Write and Overwrite), Read, and Latency.&#10;&#10;">
            <a:extLst>
              <a:ext uri="{FF2B5EF4-FFF2-40B4-BE49-F238E27FC236}">
                <a16:creationId xmlns:a16="http://schemas.microsoft.com/office/drawing/2014/main" id="{BA737586-E2E1-4B84-BA8B-6EE4BA023AE0}"/>
              </a:ext>
            </a:extLst>
          </p:cNvPr>
          <p:cNvPicPr>
            <a:picLocks noChangeAspect="1"/>
          </p:cNvPicPr>
          <p:nvPr/>
        </p:nvPicPr>
        <p:blipFill>
          <a:blip r:embed="rId3"/>
          <a:stretch>
            <a:fillRect/>
          </a:stretch>
        </p:blipFill>
        <p:spPr>
          <a:xfrm>
            <a:off x="1393939" y="1360289"/>
            <a:ext cx="9429493" cy="4774807"/>
          </a:xfrm>
          <a:prstGeom prst="rect">
            <a:avLst/>
          </a:prstGeom>
        </p:spPr>
      </p:pic>
      <p:sp>
        <p:nvSpPr>
          <p:cNvPr id="5" name="Rectangle 4">
            <a:extLst>
              <a:ext uri="{FF2B5EF4-FFF2-40B4-BE49-F238E27FC236}">
                <a16:creationId xmlns:a16="http://schemas.microsoft.com/office/drawing/2014/main" id="{8721DD44-278E-4EA0-A892-5705D9DAC4AF}"/>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Note: 1943937 - Hardware Configuration Check Tool - Central Note</a:t>
            </a:r>
          </a:p>
        </p:txBody>
      </p:sp>
    </p:spTree>
    <p:extLst>
      <p:ext uri="{BB962C8B-B14F-4D97-AF65-F5344CB8AC3E}">
        <p14:creationId xmlns:p14="http://schemas.microsoft.com/office/powerpoint/2010/main" val="82228901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B89FCB-A28E-477F-AE6E-31E06BFF9F14}"/>
              </a:ext>
            </a:extLst>
          </p:cNvPr>
          <p:cNvSpPr>
            <a:spLocks noGrp="1"/>
          </p:cNvSpPr>
          <p:nvPr>
            <p:ph type="title"/>
          </p:nvPr>
        </p:nvSpPr>
        <p:spPr/>
        <p:txBody>
          <a:bodyPr>
            <a:noAutofit/>
          </a:bodyPr>
          <a:lstStyle/>
          <a:p>
            <a:r>
              <a:rPr lang="en-US" sz="3500" dirty="0">
                <a:solidFill>
                  <a:schemeClr val="tx1"/>
                </a:solidFill>
              </a:rPr>
              <a:t>SAP HANA Storage Layout  (TDI Best Practice)</a:t>
            </a:r>
          </a:p>
        </p:txBody>
      </p:sp>
      <p:sp>
        <p:nvSpPr>
          <p:cNvPr id="15" name="Rectangle 14">
            <a:extLst>
              <a:ext uri="{FF2B5EF4-FFF2-40B4-BE49-F238E27FC236}">
                <a16:creationId xmlns:a16="http://schemas.microsoft.com/office/drawing/2014/main" id="{F80E8CFE-E450-4D12-A53C-C25D32E028BC}"/>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 SAP HANA Storage Requirements </a:t>
            </a:r>
          </a:p>
        </p:txBody>
      </p:sp>
      <p:pic>
        <p:nvPicPr>
          <p:cNvPr id="5" name="Picture 4" descr="Storage Layout flowchart&#10;&#10;A Storage Layout flowchart displays.&#10;&#10;Sizes &#10;&#10;Sizes are listed for Size Data, Size Log, Size Log (min), and Size Shared.">
            <a:extLst>
              <a:ext uri="{FF2B5EF4-FFF2-40B4-BE49-F238E27FC236}">
                <a16:creationId xmlns:a16="http://schemas.microsoft.com/office/drawing/2014/main" id="{78AE84AE-D432-4D3C-83B0-91E32DFE9530}"/>
              </a:ext>
            </a:extLst>
          </p:cNvPr>
          <p:cNvPicPr>
            <a:picLocks noChangeAspect="1"/>
          </p:cNvPicPr>
          <p:nvPr/>
        </p:nvPicPr>
        <p:blipFill>
          <a:blip r:embed="rId3"/>
          <a:stretch>
            <a:fillRect/>
          </a:stretch>
        </p:blipFill>
        <p:spPr>
          <a:xfrm>
            <a:off x="0" y="1012133"/>
            <a:ext cx="12192000" cy="5400818"/>
          </a:xfrm>
          <a:prstGeom prst="rect">
            <a:avLst/>
          </a:prstGeom>
        </p:spPr>
      </p:pic>
    </p:spTree>
    <p:extLst>
      <p:ext uri="{BB962C8B-B14F-4D97-AF65-F5344CB8AC3E}">
        <p14:creationId xmlns:p14="http://schemas.microsoft.com/office/powerpoint/2010/main" val="365038062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a16="http://schemas.microsoft.com/office/drawing/2014/main"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DMO/SUM diagram&#10;&#10;A diagram of the DMO/SUM to Azure/HANA migration displays. The procedure starts in the source system landscape, and when it is done, the SUM folder is copied to the target PAS.&#10;&#10;">
            <a:extLst>
              <a:ext uri="{FF2B5EF4-FFF2-40B4-BE49-F238E27FC236}">
                <a16:creationId xmlns:a16="http://schemas.microsoft.com/office/drawing/2014/main"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a16="http://schemas.microsoft.com/office/drawing/2014/main"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0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5379313"/>
          </a:xfrm>
        </p:spPr>
        <p:txBody>
          <a:bodyPr>
            <a:normAutofit fontScale="70000" lnSpcReduction="20000"/>
          </a:bodyPr>
          <a:lstStyle/>
          <a:p>
            <a:r>
              <a:rPr lang="en-US" sz="3900" dirty="0">
                <a:solidFill>
                  <a:schemeClr val="tx1"/>
                </a:solidFill>
              </a:rPr>
              <a:t>Highly responsive systems with low network latency</a:t>
            </a:r>
          </a:p>
          <a:p>
            <a:endParaRPr lang="en-US" sz="3900" dirty="0">
              <a:solidFill>
                <a:schemeClr val="tx1"/>
              </a:solidFill>
            </a:endParaRPr>
          </a:p>
          <a:p>
            <a:r>
              <a:rPr lang="en-US" sz="3900" dirty="0">
                <a:solidFill>
                  <a:schemeClr val="tx1"/>
                </a:solidFill>
              </a:rPr>
              <a:t>In-memory database performance</a:t>
            </a:r>
          </a:p>
          <a:p>
            <a:endParaRPr lang="en-US" sz="3900" dirty="0">
              <a:solidFill>
                <a:schemeClr val="tx1"/>
              </a:solidFill>
            </a:endParaRPr>
          </a:p>
          <a:p>
            <a:r>
              <a:rPr lang="en-US" sz="3900" dirty="0">
                <a:solidFill>
                  <a:schemeClr val="tx1"/>
                </a:solidFill>
              </a:rPr>
              <a:t>High availability &amp; disaster recovery</a:t>
            </a:r>
          </a:p>
          <a:p>
            <a:endParaRPr lang="en-US" sz="3900" dirty="0">
              <a:solidFill>
                <a:schemeClr val="tx1"/>
              </a:solidFill>
            </a:endParaRPr>
          </a:p>
          <a:p>
            <a:r>
              <a:rPr lang="en-US" sz="3900" dirty="0">
                <a:solidFill>
                  <a:schemeClr val="tx1"/>
                </a:solidFill>
              </a:rPr>
              <a:t>Enterprise data protection &amp; security</a:t>
            </a:r>
          </a:p>
          <a:p>
            <a:endParaRPr lang="en-US" sz="3900" dirty="0">
              <a:solidFill>
                <a:schemeClr val="tx1"/>
              </a:solidFill>
            </a:endParaRPr>
          </a:p>
          <a:p>
            <a:r>
              <a:rPr lang="en-US" sz="3900" dirty="0">
                <a:solidFill>
                  <a:schemeClr val="tx1"/>
                </a:solidFill>
              </a:rPr>
              <a:t>Safe migration with downtime minimized</a:t>
            </a:r>
          </a:p>
          <a:p>
            <a:endParaRPr lang="en-US" sz="3900" dirty="0">
              <a:solidFill>
                <a:schemeClr val="tx1"/>
              </a:solidFill>
            </a:endParaRPr>
          </a:p>
          <a:p>
            <a:r>
              <a:rPr lang="en-US" sz="3900" dirty="0">
                <a:solidFill>
                  <a:schemeClr val="tx1"/>
                </a:solidFill>
              </a:rPr>
              <a:t>Access from HANA-based applications</a:t>
            </a:r>
          </a:p>
          <a:p>
            <a:endParaRPr lang="en-US" sz="3900" dirty="0">
              <a:solidFill>
                <a:schemeClr val="tx1"/>
              </a:solidFill>
            </a:endParaRP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1576-95FD-4DE4-87DA-C2FC5C49EFC2}"/>
              </a:ext>
            </a:extLst>
          </p:cNvPr>
          <p:cNvSpPr>
            <a:spLocks noGrp="1"/>
          </p:cNvSpPr>
          <p:nvPr>
            <p:ph type="title"/>
          </p:nvPr>
        </p:nvSpPr>
        <p:spPr/>
        <p:txBody>
          <a:bodyPr/>
          <a:lstStyle/>
          <a:p>
            <a:r>
              <a:rPr lang="en-US" dirty="0">
                <a:solidFill>
                  <a:schemeClr val="tx1"/>
                </a:solidFill>
              </a:rPr>
              <a:t>Customer needs (1/4)</a:t>
            </a:r>
          </a:p>
        </p:txBody>
      </p:sp>
      <p:sp>
        <p:nvSpPr>
          <p:cNvPr id="3" name="Content Placeholder 2">
            <a:extLst>
              <a:ext uri="{FF2B5EF4-FFF2-40B4-BE49-F238E27FC236}">
                <a16:creationId xmlns:a16="http://schemas.microsoft.com/office/drawing/2014/main" id="{5F811B58-6E9F-493D-A3D5-98A87E954449}"/>
              </a:ext>
            </a:extLst>
          </p:cNvPr>
          <p:cNvSpPr>
            <a:spLocks noGrp="1"/>
          </p:cNvSpPr>
          <p:nvPr>
            <p:ph type="body" sz="quarter" idx="10"/>
          </p:nvPr>
        </p:nvSpPr>
        <p:spPr>
          <a:xfrm>
            <a:off x="269239" y="1189177"/>
            <a:ext cx="11653523" cy="5273331"/>
          </a:xfrm>
        </p:spPr>
        <p:txBody>
          <a:bodyPr>
            <a:normAutofit/>
          </a:bodyPr>
          <a:lstStyle/>
          <a:p>
            <a:pPr lvl="0">
              <a:defRPr/>
            </a:pPr>
            <a:r>
              <a:rPr lang="en-US" sz="3600" dirty="0">
                <a:solidFill>
                  <a:schemeClr val="tx1"/>
                </a:solidFill>
              </a:rPr>
              <a:t>Scope : </a:t>
            </a:r>
            <a:r>
              <a:rPr lang="en-US" sz="3600" b="1" dirty="0">
                <a:solidFill>
                  <a:schemeClr val="tx1"/>
                </a:solidFill>
              </a:rPr>
              <a:t>SAP BW migration to HANA in Azure VMs</a:t>
            </a:r>
            <a:r>
              <a:rPr lang="en-US" sz="3600" dirty="0">
                <a:solidFill>
                  <a:schemeClr val="tx1"/>
                </a:solidFill>
              </a:rPr>
              <a:t> </a:t>
            </a:r>
          </a:p>
          <a:p>
            <a:pPr lvl="0">
              <a:defRPr/>
            </a:pPr>
            <a:endParaRPr lang="en-US" sz="1050" dirty="0">
              <a:solidFill>
                <a:schemeClr val="tx1"/>
              </a:solidFill>
            </a:endParaRPr>
          </a:p>
          <a:p>
            <a:pPr marL="457200" lvl="1" indent="-457200">
              <a:buClr>
                <a:schemeClr val="tx1"/>
              </a:buClr>
              <a:buFont typeface="Arial" panose="020B0604020202020204" pitchFamily="34" charset="0"/>
              <a:buChar char="•"/>
              <a:defRPr/>
            </a:pPr>
            <a:r>
              <a:rPr lang="en-US" sz="2800" dirty="0">
                <a:solidFill>
                  <a:schemeClr val="tx1"/>
                </a:solidFill>
              </a:rPr>
              <a:t>Go-live date : March 2019</a:t>
            </a:r>
          </a:p>
          <a:p>
            <a:pPr marL="457200" lvl="1" indent="-457200">
              <a:buClr>
                <a:schemeClr val="tx1"/>
              </a:buClr>
              <a:buFont typeface="Arial" panose="020B0604020202020204" pitchFamily="34" charset="0"/>
              <a:buChar char="•"/>
              <a:defRPr/>
            </a:pPr>
            <a:r>
              <a:rPr lang="en-US" sz="2800" dirty="0">
                <a:solidFill>
                  <a:schemeClr val="tx1"/>
                </a:solidFill>
              </a:rPr>
              <a:t>Current BW (ABAP Unicode) on-premises with HP-UX/Oracle and application layer on Linux</a:t>
            </a:r>
          </a:p>
          <a:p>
            <a:pPr marL="457200" lvl="1" indent="-457200">
              <a:buClr>
                <a:schemeClr val="tx1"/>
              </a:buClr>
              <a:buFont typeface="Arial" panose="020B0604020202020204" pitchFamily="34" charset="0"/>
              <a:buChar char="•"/>
              <a:defRPr/>
            </a:pPr>
            <a:r>
              <a:rPr lang="en-US" sz="2800" dirty="0">
                <a:solidFill>
                  <a:schemeClr val="tx1"/>
                </a:solidFill>
              </a:rPr>
              <a:t>ERP is kept on-premises (with HP-UX/Oracle) until December 2019 </a:t>
            </a:r>
          </a:p>
          <a:p>
            <a:pPr marL="457200" lvl="1" indent="-457200">
              <a:buClr>
                <a:schemeClr val="tx1"/>
              </a:buClr>
              <a:buFont typeface="Arial" panose="020B0604020202020204" pitchFamily="34" charset="0"/>
              <a:buChar char="•"/>
              <a:defRPr/>
            </a:pPr>
            <a:r>
              <a:rPr lang="en-US" sz="2800" dirty="0">
                <a:solidFill>
                  <a:schemeClr val="tx1"/>
                </a:solidFill>
              </a:rPr>
              <a:t>Data is transferred from ERP (on-premises) to BW (in Cloud) every hour </a:t>
            </a:r>
          </a:p>
          <a:p>
            <a:pPr marL="457200" lvl="1" indent="-457200">
              <a:buClr>
                <a:schemeClr val="tx1"/>
              </a:buClr>
              <a:buFont typeface="Arial" panose="020B0604020202020204" pitchFamily="34" charset="0"/>
              <a:buChar char="•"/>
              <a:defRPr/>
            </a:pPr>
            <a:r>
              <a:rPr lang="en-US" sz="2800" dirty="0">
                <a:solidFill>
                  <a:schemeClr val="tx1"/>
                </a:solidFill>
              </a:rPr>
              <a:t>Customer requests  flexible VM solution within Cloud to accommodate the BW workloads.</a:t>
            </a:r>
          </a:p>
          <a:p>
            <a:pPr marL="457200" lvl="1" indent="-457200">
              <a:buClr>
                <a:schemeClr val="tx1"/>
              </a:buClr>
              <a:buFont typeface="Arial" panose="020B0604020202020204" pitchFamily="34" charset="0"/>
              <a:buChar char="•"/>
              <a:defRPr/>
            </a:pPr>
            <a:r>
              <a:rPr lang="en-US" sz="2800" dirty="0">
                <a:solidFill>
                  <a:schemeClr val="tx1"/>
                </a:solidFill>
              </a:rPr>
              <a:t>Use 1-year Reserved VM Instance option for Production VMs</a:t>
            </a:r>
          </a:p>
          <a:p>
            <a:pPr marL="457200" lvl="1" indent="-457200">
              <a:buClr>
                <a:schemeClr val="tx1"/>
              </a:buClr>
              <a:buFont typeface="Arial" panose="020B0604020202020204" pitchFamily="34" charset="0"/>
              <a:buChar char="•"/>
              <a:defRPr/>
            </a:pPr>
            <a:r>
              <a:rPr lang="en-US" sz="2800" dirty="0">
                <a:solidFill>
                  <a:schemeClr val="tx1"/>
                </a:solidFill>
              </a:rPr>
              <a:t>(Option) Need to start to prepare for ERP migration to Cloud</a:t>
            </a:r>
          </a:p>
          <a:p>
            <a:endParaRPr lang="en-US" sz="4000" dirty="0"/>
          </a:p>
        </p:txBody>
      </p:sp>
    </p:spTree>
    <p:extLst>
      <p:ext uri="{BB962C8B-B14F-4D97-AF65-F5344CB8AC3E}">
        <p14:creationId xmlns:p14="http://schemas.microsoft.com/office/powerpoint/2010/main" val="14181102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(2/4)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20165"/>
            <a:ext cx="11653523" cy="5419186"/>
          </a:xfrm>
        </p:spPr>
        <p:txBody>
          <a:bodyPr>
            <a:noAutofit/>
          </a:bodyPr>
          <a:lstStyle/>
          <a:p>
            <a:pPr lvl="0">
              <a:defRPr/>
            </a:pPr>
            <a:r>
              <a:rPr lang="en-US" sz="2800" dirty="0">
                <a:solidFill>
                  <a:schemeClr val="tx1"/>
                </a:solidFill>
              </a:rPr>
              <a:t>Sizing </a:t>
            </a:r>
          </a:p>
          <a:p>
            <a:pPr marL="457200" lvl="1" indent="-457200">
              <a:buClr>
                <a:schemeClr val="tx1"/>
              </a:buClr>
              <a:buFont typeface="Arial" panose="020B0604020202020204" pitchFamily="34" charset="0"/>
              <a:buChar char="•"/>
              <a:defRPr/>
            </a:pPr>
            <a:r>
              <a:rPr lang="en-US" sz="2800" dirty="0">
                <a:solidFill>
                  <a:schemeClr val="tx1"/>
                </a:solidFill>
              </a:rPr>
              <a:t>Production (3-tier) with latest OS/DB fully certified and supported by SAP</a:t>
            </a:r>
          </a:p>
          <a:p>
            <a:pPr marL="457200" lvl="1" indent="-457200">
              <a:buClr>
                <a:schemeClr val="tx1"/>
              </a:buClr>
              <a:buFont typeface="Arial" panose="020B0604020202020204" pitchFamily="34" charset="0"/>
              <a:buChar char="•"/>
              <a:defRPr/>
            </a:pPr>
            <a:r>
              <a:rPr lang="en-US" sz="2800" dirty="0">
                <a:solidFill>
                  <a:schemeClr val="tx1"/>
                </a:solidFill>
              </a:rPr>
              <a:t>HANA sizing memory requirement 1.2 TB, estimate 1.9 TB in 3 years</a:t>
            </a:r>
          </a:p>
          <a:p>
            <a:pPr marL="457200" lvl="1" indent="-457200">
              <a:buClr>
                <a:schemeClr val="tx1"/>
              </a:buClr>
              <a:buFont typeface="Arial" panose="020B0604020202020204" pitchFamily="34" charset="0"/>
              <a:buChar char="•"/>
              <a:defRPr/>
            </a:pPr>
            <a:r>
              <a:rPr lang="en-US" sz="2800" dirty="0">
                <a:solidFill>
                  <a:schemeClr val="tx1"/>
                </a:solidFill>
              </a:rPr>
              <a:t>Throughput DB files at least 400MB/s  [/hana/data]</a:t>
            </a:r>
          </a:p>
          <a:p>
            <a:pPr marL="457200" lvl="1" indent="-457200">
              <a:buClr>
                <a:schemeClr val="tx1"/>
              </a:buClr>
              <a:buFont typeface="Arial" panose="020B0604020202020204" pitchFamily="34" charset="0"/>
              <a:buChar char="•"/>
              <a:defRPr/>
            </a:pPr>
            <a:r>
              <a:rPr lang="en-US" sz="2800" dirty="0">
                <a:solidFill>
                  <a:schemeClr val="tx1"/>
                </a:solidFill>
              </a:rPr>
              <a:t>Throughput DB Log files at least  250MB/s  [/hana/log]</a:t>
            </a:r>
          </a:p>
          <a:p>
            <a:pPr marL="457200" lvl="1" indent="-457200">
              <a:buClr>
                <a:schemeClr val="tx1"/>
              </a:buClr>
              <a:buFont typeface="Arial" panose="020B0604020202020204" pitchFamily="34" charset="0"/>
              <a:buChar char="•"/>
              <a:defRPr/>
            </a:pPr>
            <a:r>
              <a:rPr lang="en-US" sz="2800" dirty="0">
                <a:solidFill>
                  <a:schemeClr val="tx1"/>
                </a:solidFill>
              </a:rPr>
              <a:t>BW application servers: 15K SAPS</a:t>
            </a:r>
          </a:p>
          <a:p>
            <a:pPr lvl="1">
              <a:defRPr/>
            </a:pPr>
            <a:endParaRPr lang="en-US" sz="2000" dirty="0">
              <a:solidFill>
                <a:schemeClr val="tx1"/>
              </a:solidFill>
            </a:endParaRPr>
          </a:p>
          <a:p>
            <a:pPr lvl="1">
              <a:buClr>
                <a:schemeClr val="bg1"/>
              </a:buClr>
              <a:defRPr/>
            </a:pPr>
            <a:r>
              <a:rPr lang="en-US" sz="2800" dirty="0">
                <a:solidFill>
                  <a:schemeClr val="tx1"/>
                </a:solidFill>
              </a:rPr>
              <a:t>Certification is NOT required for non-Prod </a:t>
            </a:r>
          </a:p>
          <a:p>
            <a:pPr marL="457200" lvl="1" indent="-457200" algn="just">
              <a:buClr>
                <a:schemeClr val="tx1"/>
              </a:buClr>
              <a:buFont typeface="Arial" panose="020B0604020202020204" pitchFamily="34" charset="0"/>
              <a:buChar char="•"/>
              <a:defRPr/>
            </a:pPr>
            <a:r>
              <a:rPr lang="en-US" sz="2800" dirty="0">
                <a:solidFill>
                  <a:schemeClr val="tx1"/>
                </a:solidFill>
              </a:rPr>
              <a:t>QA (2-tier) HANA database server: 800 GB</a:t>
            </a:r>
          </a:p>
          <a:p>
            <a:pPr marL="457200" lvl="1" indent="-457200">
              <a:buClr>
                <a:schemeClr val="tx1"/>
              </a:buClr>
              <a:buFont typeface="Arial" panose="020B0604020202020204" pitchFamily="34" charset="0"/>
              <a:buChar char="•"/>
              <a:defRPr/>
            </a:pPr>
            <a:r>
              <a:rPr lang="en-US" sz="2800" dirty="0">
                <a:solidFill>
                  <a:schemeClr val="tx1"/>
                </a:solidFill>
              </a:rPr>
              <a:t>Dev, Test (both 2-tier) HANA database server(s): 256 GB</a:t>
            </a:r>
          </a:p>
          <a:p>
            <a:pPr marL="457200" lvl="1" indent="-457200">
              <a:buClr>
                <a:schemeClr val="tx1"/>
              </a:buClr>
              <a:buFont typeface="Arial" panose="020B0604020202020204" pitchFamily="34" charset="0"/>
              <a:buChar char="•"/>
              <a:defRPr/>
            </a:pPr>
            <a:r>
              <a:rPr lang="en-US" sz="2800" dirty="0">
                <a:solidFill>
                  <a:schemeClr val="tx1"/>
                </a:solidFill>
              </a:rPr>
              <a:t>Uptime – Prod: 24x7, 744 hrs/m, QA - 50 hrs/m, DEV/Test - 200 hrs/m</a:t>
            </a:r>
          </a:p>
          <a:p>
            <a:pPr lvl="0">
              <a:defRPr/>
            </a:pPr>
            <a:endParaRPr lang="en-US" sz="2500" dirty="0">
              <a:solidFill>
                <a:sysClr val="window" lastClr="FFFFFF"/>
              </a:solidFill>
            </a:endParaRPr>
          </a:p>
          <a:p>
            <a:endParaRPr lang="en-US" sz="2500" dirty="0"/>
          </a:p>
        </p:txBody>
      </p:sp>
    </p:spTree>
    <p:extLst>
      <p:ext uri="{BB962C8B-B14F-4D97-AF65-F5344CB8AC3E}">
        <p14:creationId xmlns:p14="http://schemas.microsoft.com/office/powerpoint/2010/main" val="377862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(3/4)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838493" cy="1985641"/>
          </a:xfrm>
        </p:spPr>
        <p:txBody>
          <a:bodyPr>
            <a:noAutofit/>
          </a:bodyPr>
          <a:lstStyle/>
          <a:p>
            <a:r>
              <a:rPr lang="en-US" sz="2800" dirty="0">
                <a:solidFill>
                  <a:schemeClr val="tx1"/>
                </a:solidFill>
              </a:rPr>
              <a:t>Availability and Backup</a:t>
            </a:r>
          </a:p>
          <a:p>
            <a:pPr marL="457200" lvl="1" indent="-457200">
              <a:buClr>
                <a:schemeClr val="tx1"/>
              </a:buClr>
              <a:buFont typeface="Arial" panose="020B0604020202020204" pitchFamily="34" charset="0"/>
              <a:buChar char="•"/>
            </a:pPr>
            <a:r>
              <a:rPr lang="en-US" sz="2800" dirty="0">
                <a:solidFill>
                  <a:schemeClr val="tx1"/>
                </a:solidFill>
              </a:rPr>
              <a:t>Both HA and Non-HA options need to be proposed </a:t>
            </a:r>
          </a:p>
          <a:p>
            <a:pPr marL="457200" lvl="1" indent="-457200">
              <a:buClr>
                <a:schemeClr val="tx1"/>
              </a:buClr>
              <a:buFont typeface="Arial" panose="020B0604020202020204" pitchFamily="34" charset="0"/>
              <a:buChar char="•"/>
            </a:pPr>
            <a:r>
              <a:rPr lang="en-US" sz="2800" dirty="0">
                <a:solidFill>
                  <a:schemeClr val="tx1"/>
                </a:solidFill>
              </a:rPr>
              <a:t>With HA option, in case of server/storage issues, auto failover to complete within a few minutes, in case of a disaster recovery within 1 day</a:t>
            </a:r>
          </a:p>
          <a:p>
            <a:pPr marL="457200" lvl="1" indent="-457200">
              <a:buClr>
                <a:schemeClr val="tx1"/>
              </a:buClr>
              <a:buFont typeface="Arial" panose="020B0604020202020204" pitchFamily="34" charset="0"/>
              <a:buChar char="•"/>
            </a:pPr>
            <a:r>
              <a:rPr lang="en-US" sz="2800" dirty="0">
                <a:solidFill>
                  <a:schemeClr val="tx1"/>
                </a:solidFill>
              </a:rPr>
              <a:t>Long term backup – use reasonable backup storage in Cloud</a:t>
            </a:r>
          </a:p>
          <a:p>
            <a:pPr marL="457200" lvl="1" indent="-457200">
              <a:buClr>
                <a:schemeClr val="tx1"/>
              </a:buClr>
              <a:buFont typeface="Arial" panose="020B0604020202020204" pitchFamily="34" charset="0"/>
              <a:buChar char="•"/>
            </a:pPr>
            <a:r>
              <a:rPr lang="en-US" sz="2800" dirty="0">
                <a:solidFill>
                  <a:schemeClr val="tx1"/>
                </a:solidFill>
              </a:rPr>
              <a:t>Data loss not allowed</a:t>
            </a:r>
          </a:p>
          <a:p>
            <a:pPr marL="457200" lvl="1" indent="-457200">
              <a:buClr>
                <a:schemeClr val="tx1"/>
              </a:buClr>
              <a:buFont typeface="Arial" panose="020B0604020202020204" pitchFamily="34" charset="0"/>
              <a:buChar char="•"/>
            </a:pPr>
            <a:r>
              <a:rPr lang="en-US" sz="2800" dirty="0">
                <a:solidFill>
                  <a:schemeClr val="tx1"/>
                </a:solidFill>
              </a:rPr>
              <a:t>HANA DB log backup taken every 30 minutes</a:t>
            </a:r>
          </a:p>
          <a:p>
            <a:pPr marL="457200" lvl="1" indent="-457200">
              <a:buClr>
                <a:schemeClr val="tx1"/>
              </a:buClr>
              <a:buFont typeface="Arial" panose="020B0604020202020204" pitchFamily="34" charset="0"/>
              <a:buChar char="•"/>
            </a:pPr>
            <a:r>
              <a:rPr lang="en-US" sz="2800" dirty="0">
                <a:solidFill>
                  <a:schemeClr val="tx1"/>
                </a:solidFill>
              </a:rPr>
              <a:t>DB log backup to be kept for 1 day (DB restore to be fast)</a:t>
            </a:r>
          </a:p>
          <a:p>
            <a:pPr marL="457200" lvl="1" indent="-457200">
              <a:buClr>
                <a:schemeClr val="tx1"/>
              </a:buClr>
              <a:buFont typeface="Arial" panose="020B0604020202020204" pitchFamily="34" charset="0"/>
              <a:buChar char="•"/>
            </a:pPr>
            <a:r>
              <a:rPr lang="en-US" sz="2800" dirty="0">
                <a:solidFill>
                  <a:schemeClr val="tx1"/>
                </a:solidFill>
              </a:rPr>
              <a:t>HANA DB full backup every night</a:t>
            </a:r>
          </a:p>
          <a:p>
            <a:pPr marL="457200" lvl="1" indent="-457200">
              <a:buClr>
                <a:schemeClr val="tx1"/>
              </a:buClr>
              <a:buFont typeface="Arial" panose="020B0604020202020204" pitchFamily="34" charset="0"/>
              <a:buChar char="•"/>
            </a:pPr>
            <a:r>
              <a:rPr lang="en-US" sz="2800" dirty="0">
                <a:solidFill>
                  <a:schemeClr val="tx1"/>
                </a:solidFill>
              </a:rPr>
              <a:t>Daily HANA DB full backup to be retained for 1 month</a:t>
            </a:r>
          </a:p>
          <a:p>
            <a:pPr marL="457200" lvl="1" indent="-457200">
              <a:buClr>
                <a:schemeClr val="tx1"/>
              </a:buClr>
              <a:buFont typeface="Arial" panose="020B0604020202020204" pitchFamily="34" charset="0"/>
              <a:buChar char="•"/>
            </a:pPr>
            <a:r>
              <a:rPr lang="en-US" sz="2800" dirty="0">
                <a:solidFill>
                  <a:schemeClr val="tx1"/>
                </a:solidFill>
              </a:rPr>
              <a:t>Monthly HANA DB full backup for 1 year, annual for 3 years</a:t>
            </a:r>
          </a:p>
        </p:txBody>
      </p:sp>
    </p:spTree>
    <p:extLst>
      <p:ext uri="{BB962C8B-B14F-4D97-AF65-F5344CB8AC3E}">
        <p14:creationId xmlns:p14="http://schemas.microsoft.com/office/powerpoint/2010/main" val="1537892642"/>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3690</Words>
  <Application>Microsoft Office PowerPoint</Application>
  <PresentationFormat>Widescreen</PresentationFormat>
  <Paragraphs>355</Paragraphs>
  <Slides>53</Slides>
  <Notes>46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Arial</vt:lpstr>
      <vt:lpstr>Calibri</vt:lpstr>
      <vt:lpstr>Calibri Light</vt:lpstr>
      <vt:lpstr>Consolas</vt:lpstr>
      <vt:lpstr>Segoe UI</vt:lpstr>
      <vt:lpstr>Segoe UI Light</vt:lpstr>
      <vt:lpstr>Segoe UI Semilight</vt:lpstr>
      <vt:lpstr>Wingdings</vt:lpstr>
      <vt:lpstr>2_Server and Cloud 2013</vt:lpstr>
      <vt:lpstr>C+E Readiness Template</vt:lpstr>
      <vt:lpstr>SAP HANA on Azure</vt:lpstr>
      <vt:lpstr>Abstract and learning objectives</vt:lpstr>
      <vt:lpstr>Step 1: Review the customer case study</vt:lpstr>
      <vt:lpstr>Customer situation </vt:lpstr>
      <vt:lpstr>Customer situation </vt:lpstr>
      <vt:lpstr>Customer needs </vt:lpstr>
      <vt:lpstr>Customer needs (1/4)</vt:lpstr>
      <vt:lpstr>Customer needs (2/4)</vt:lpstr>
      <vt:lpstr>Customer needs (3/4)</vt:lpstr>
      <vt:lpstr>Customer needs (4/4)</vt:lpstr>
      <vt:lpstr>Customer questions and objections </vt:lpstr>
      <vt:lpstr>SAP on Azure — huge variety on instances</vt:lpstr>
      <vt:lpstr>Common scenarios </vt:lpstr>
      <vt:lpstr>Determine Azure SKUs for HANA based on HANA DB Size and SAPS</vt:lpstr>
      <vt:lpstr>M-Series Virtual Machines Massive memory, CPU, storage, and scale</vt:lpstr>
      <vt:lpstr>(SAPS) Azure VM Options for SAP Applications</vt:lpstr>
      <vt:lpstr>Premium Storage Allocation to run SAP HANA on Azure M Series VM</vt:lpstr>
      <vt:lpstr>Premium Storage KPIs (Cost differ by region)</vt:lpstr>
      <vt:lpstr>Common Scenarios</vt:lpstr>
      <vt:lpstr>SAP HA Architecture SAP NetWeaver ABAP / Java 7.00 (and higher) – Windows &amp; Linux</vt:lpstr>
      <vt:lpstr>PowerPoint Presentation</vt:lpstr>
      <vt:lpstr>Step 2: Design the solution</vt:lpstr>
      <vt:lpstr>PowerPoint Presentation</vt:lpstr>
      <vt:lpstr>PowerPoint Presentation</vt:lpstr>
      <vt:lpstr>Baseline knowledge for SAP as a service on Azure</vt:lpstr>
      <vt:lpstr>Online Azure pricing calculator</vt:lpstr>
      <vt:lpstr>Pricing </vt:lpstr>
      <vt:lpstr>Step 3: Present the solution</vt:lpstr>
      <vt:lpstr>Wrap-up</vt:lpstr>
      <vt:lpstr>Preferred target audience </vt:lpstr>
      <vt:lpstr>SAP HANA on Cloud</vt:lpstr>
      <vt:lpstr>Preferred solution </vt:lpstr>
      <vt:lpstr>PowerPoint Presentation</vt:lpstr>
      <vt:lpstr>PowerPoint Presentation</vt:lpstr>
      <vt:lpstr>PowerPoint Presentation</vt:lpstr>
      <vt:lpstr>PowerPoint Presentation</vt:lpstr>
      <vt:lpstr>SAP HANA HA on Azure VMs Setup Sequence</vt:lpstr>
      <vt:lpstr>SAP HANA HA on Azure VMs Setup Sequence – detailed </vt:lpstr>
      <vt:lpstr>SAP HANA HA on Azure VMs Setup Sequence – (continued)</vt:lpstr>
      <vt:lpstr>Baseline knowledge for SAP as a service on Azure</vt:lpstr>
      <vt:lpstr>Azure VM design tips</vt:lpstr>
      <vt:lpstr>Process to optimize SAP landscape</vt:lpstr>
      <vt:lpstr>Preferred objections handling </vt:lpstr>
      <vt:lpstr>Preferred objections handling </vt:lpstr>
      <vt:lpstr>Preferred objections handling </vt:lpstr>
      <vt:lpstr>Preferred objections handling </vt:lpstr>
      <vt:lpstr>Customer quote </vt:lpstr>
      <vt:lpstr>PowerPoint Presentation</vt:lpstr>
      <vt:lpstr>Appendix slides</vt:lpstr>
      <vt:lpstr>SAP HANA Hardware Configuration Check Tool (HWCCT)  – KPIs for Storage (Production)</vt:lpstr>
      <vt:lpstr>SAP HANA Storage Layout  (TDI Best Practice)</vt:lpstr>
      <vt:lpstr>Downtime Minimized Migration (DMO/SUM) to Azure/HANA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2019-01-29T11:17:52Z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